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notesMasterIdLst>
    <p:notesMasterId r:id="rId37"/>
  </p:notesMasterIdLst>
  <p:sldIdLst>
    <p:sldId id="305" r:id="rId2"/>
    <p:sldId id="306" r:id="rId3"/>
    <p:sldId id="307" r:id="rId4"/>
    <p:sldId id="309" r:id="rId5"/>
    <p:sldId id="310" r:id="rId6"/>
    <p:sldId id="311" r:id="rId7"/>
    <p:sldId id="312" r:id="rId8"/>
    <p:sldId id="292" r:id="rId9"/>
    <p:sldId id="313" r:id="rId10"/>
    <p:sldId id="314" r:id="rId11"/>
    <p:sldId id="288" r:id="rId12"/>
    <p:sldId id="285" r:id="rId13"/>
    <p:sldId id="275" r:id="rId14"/>
    <p:sldId id="317" r:id="rId15"/>
    <p:sldId id="315" r:id="rId16"/>
    <p:sldId id="278" r:id="rId17"/>
    <p:sldId id="296" r:id="rId18"/>
    <p:sldId id="274" r:id="rId19"/>
    <p:sldId id="318" r:id="rId20"/>
    <p:sldId id="301" r:id="rId21"/>
    <p:sldId id="304" r:id="rId22"/>
    <p:sldId id="302" r:id="rId23"/>
    <p:sldId id="303" r:id="rId24"/>
    <p:sldId id="276" r:id="rId25"/>
    <p:sldId id="320" r:id="rId26"/>
    <p:sldId id="277" r:id="rId27"/>
    <p:sldId id="281" r:id="rId28"/>
    <p:sldId id="280" r:id="rId29"/>
    <p:sldId id="270" r:id="rId30"/>
    <p:sldId id="290" r:id="rId31"/>
    <p:sldId id="300" r:id="rId32"/>
    <p:sldId id="299" r:id="rId33"/>
    <p:sldId id="321" r:id="rId34"/>
    <p:sldId id="322" r:id="rId35"/>
    <p:sldId id="272" r:id="rId36"/>
  </p:sldIdLst>
  <p:sldSz cx="9144000" cy="6858000" type="screen4x3"/>
  <p:notesSz cx="6797675" cy="9926638"/>
  <p:defaultTextStyle>
    <a:defPPr>
      <a:defRPr lang="ru-RU"/>
    </a:defPPr>
    <a:lvl1pPr algn="l" defTabSz="815975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07988" indent="49213" algn="l" defTabSz="815975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815975" indent="98425" algn="l" defTabSz="815975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223963" indent="147638" algn="l" defTabSz="815975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631950" indent="196850" algn="l" defTabSz="815975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01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олявин Михаил Юрьевич" initials="ММЮ" lastIdx="2" clrIdx="0">
    <p:extLst>
      <p:ext uri="{19B8F6BF-5375-455C-9EA6-DF929625EA0E}">
        <p15:presenceInfo xmlns:p15="http://schemas.microsoft.com/office/powerpoint/2012/main" userId="S-1-5-21-729298409-332428898-617630493-261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DE3B4"/>
    <a:srgbClr val="2D7C9D"/>
    <a:srgbClr val="333399"/>
    <a:srgbClr val="4BA3AF"/>
    <a:srgbClr val="29BAD7"/>
    <a:srgbClr val="3BBFD1"/>
    <a:srgbClr val="08546C"/>
    <a:srgbClr val="387B84"/>
    <a:srgbClr val="7CB2E4"/>
    <a:srgbClr val="6E89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08" autoAdjust="0"/>
    <p:restoredTop sz="94434" autoAdjust="0"/>
  </p:normalViewPr>
  <p:slideViewPr>
    <p:cSldViewPr showGuides="1">
      <p:cViewPr varScale="1">
        <p:scale>
          <a:sx n="74" d="100"/>
          <a:sy n="74" d="100"/>
        </p:scale>
        <p:origin x="1152" y="72"/>
      </p:cViewPr>
      <p:guideLst>
        <p:guide orient="horz" pos="2160"/>
        <p:guide pos="30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16285" eaLnBrk="1" fontAlgn="auto" hangingPunct="1">
              <a:spcBef>
                <a:spcPts val="0"/>
              </a:spcBef>
              <a:spcAft>
                <a:spcPts val="0"/>
              </a:spcAft>
              <a:defRPr sz="12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16285" eaLnBrk="1" fontAlgn="auto" hangingPunct="1">
              <a:spcBef>
                <a:spcPts val="0"/>
              </a:spcBef>
              <a:spcAft>
                <a:spcPts val="0"/>
              </a:spcAft>
              <a:defRPr sz="1200" i="0">
                <a:latin typeface="+mn-lt"/>
              </a:defRPr>
            </a:lvl1pPr>
          </a:lstStyle>
          <a:p>
            <a:pPr>
              <a:defRPr/>
            </a:pPr>
            <a:fld id="{A2C43A14-5DC8-401D-84AB-D45365FD1E51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16285" eaLnBrk="1" fontAlgn="auto" hangingPunct="1">
              <a:spcBef>
                <a:spcPts val="0"/>
              </a:spcBef>
              <a:spcAft>
                <a:spcPts val="0"/>
              </a:spcAft>
              <a:defRPr sz="1200" i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826F20B-F6B3-4934-9F46-0FB42DC3B0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77819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1223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3940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7665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0573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7818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1703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5093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44838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9410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2067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СХЕМА</a:t>
            </a: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5AED24-AE95-4123-A1C7-B67B0117C3D6}" type="slidenum">
              <a:rPr lang="ru-RU" altLang="ru-RU" smtClean="0"/>
              <a:pPr>
                <a:spcBef>
                  <a:spcPct val="0"/>
                </a:spcBef>
              </a:pPr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6848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0326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ОБРАТНЫЙ ОСМОС</a:t>
            </a:r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48C164-C536-49D9-8C51-0478349A20E9}" type="slidenum">
              <a:rPr lang="ru-RU" altLang="ru-RU" smtClean="0"/>
              <a:pPr>
                <a:spcBef>
                  <a:spcPct val="0"/>
                </a:spcBef>
              </a:pPr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09847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21722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ОБРАТНЫЙ ОСМОС</a:t>
            </a:r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48C164-C536-49D9-8C51-0478349A20E9}" type="slidenum">
              <a:rPr lang="ru-RU" altLang="ru-RU" smtClean="0"/>
              <a:pPr>
                <a:spcBef>
                  <a:spcPct val="0"/>
                </a:spcBef>
              </a:pPr>
              <a:t>15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319170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СХЕМА</a:t>
            </a: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6C2020-4CFE-4301-BD8E-ABE345228153}" type="slidenum">
              <a:rPr lang="ru-RU" altLang="ru-RU" smtClean="0"/>
              <a:pPr>
                <a:spcBef>
                  <a:spcPct val="0"/>
                </a:spcBef>
              </a:pPr>
              <a:t>16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7766973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10286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НАНОФИЛЬТРАЦИЯ</a:t>
            </a:r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C7DE10-7CF8-4105-8491-DAD5F7732A79}" type="slidenum">
              <a:rPr lang="ru-RU" altLang="ru-RU" smtClean="0"/>
              <a:pPr>
                <a:spcBef>
                  <a:spcPct val="0"/>
                </a:spcBef>
              </a:pPr>
              <a:t>18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5559437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НАНОФИЛЬТРАЦИЯ</a:t>
            </a:r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7B134B-8756-4416-AD91-E8DC60F9ADF7}" type="slidenum">
              <a:rPr lang="ru-RU" altLang="ru-RU" smtClean="0"/>
              <a:pPr>
                <a:spcBef>
                  <a:spcPct val="0"/>
                </a:spcBef>
              </a:pPr>
              <a:t>19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925025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НАНОФИЛЬТРАЦИЯ</a:t>
            </a:r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7B134B-8756-4416-AD91-E8DC60F9ADF7}" type="slidenum">
              <a:rPr lang="ru-RU" altLang="ru-RU" smtClean="0"/>
              <a:pPr>
                <a:spcBef>
                  <a:spcPct val="0"/>
                </a:spcBef>
              </a:pPr>
              <a:t>20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986644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НАНОФИЛЬТРАЦИЯ</a:t>
            </a:r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389C016-7771-4BEE-BA29-B8D51F0B25DC}" type="slidenum">
              <a:rPr lang="ru-RU" altLang="ru-RU" smtClean="0"/>
              <a:pPr>
                <a:spcBef>
                  <a:spcPct val="0"/>
                </a:spcBef>
              </a:pPr>
              <a:t>21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5108822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НАНОФИЛЬТРАЦИЯ</a:t>
            </a: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99E95D-6658-4AEF-83EC-EA8582B72C89}" type="slidenum">
              <a:rPr lang="ru-RU" altLang="ru-RU" smtClean="0"/>
              <a:pPr>
                <a:spcBef>
                  <a:spcPct val="0"/>
                </a:spcBef>
              </a:pPr>
              <a:t>22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456734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НАНОФИЛЬТРАЦИЯ</a:t>
            </a: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75829B-320E-4E80-B1CA-A66DBD72BEA2}" type="slidenum">
              <a:rPr lang="ru-RU" altLang="ru-RU" smtClean="0"/>
              <a:pPr>
                <a:spcBef>
                  <a:spcPct val="0"/>
                </a:spcBef>
              </a:pPr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709306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ЭЛЕКТРОДИАЛИЗ</a:t>
            </a: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2D8667-7775-4546-ACCD-AA1E19B58A86}" type="slidenum">
              <a:rPr lang="ru-RU" altLang="ru-RU" smtClean="0"/>
              <a:pPr>
                <a:spcBef>
                  <a:spcPct val="0"/>
                </a:spcBef>
              </a:pPr>
              <a:t>24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360601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20655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ГРАФИК</a:t>
            </a: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15DD5A-3E0E-4957-9C8D-7F7987BDDD12}" type="slidenum">
              <a:rPr lang="ru-RU" altLang="ru-RU" smtClean="0"/>
              <a:pPr>
                <a:spcBef>
                  <a:spcPct val="0"/>
                </a:spcBef>
              </a:pPr>
              <a:t>26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191984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27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01641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20219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29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3663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Таблица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76E79D7-ADB4-4CD5-AECE-D7E208EADD41}" type="slidenum">
              <a:rPr lang="ru-RU" altLang="ru-RU" smtClean="0"/>
              <a:pPr>
                <a:spcBef>
                  <a:spcPct val="0"/>
                </a:spcBef>
              </a:pPr>
              <a:t>30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208137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31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09604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32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65189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33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58086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26F20B-F6B3-4934-9F46-0FB42DC3B02C}" type="slidenum">
              <a:rPr lang="ru-RU" altLang="ru-RU" smtClean="0"/>
              <a:pPr>
                <a:defRPr/>
              </a:pPr>
              <a:t>34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81251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E35F1B-AAE1-49A1-815F-49051A3AA69E}" type="slidenum">
              <a:rPr lang="ru-RU" altLang="ru-RU" smtClean="0"/>
              <a:pPr>
                <a:spcBef>
                  <a:spcPct val="0"/>
                </a:spcBef>
              </a:pPr>
              <a:t>35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41559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0855E-011F-488F-AC09-6CA07FF03884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03688-4FC2-4455-9E47-DD0B0B8F5D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0291370"/>
      </p:ext>
    </p:extLst>
  </p:cSld>
  <p:clrMapOvr>
    <a:masterClrMapping/>
  </p:clrMapOvr>
  <p:transition advClick="0" advTm="4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FD07F-FF31-4B6F-9F0B-1A8F13C6DD60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67AA0-C53F-4202-903B-2D8589E87B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0026436"/>
      </p:ext>
    </p:extLst>
  </p:cSld>
  <p:clrMapOvr>
    <a:masterClrMapping/>
  </p:clrMapOvr>
  <p:transition advClick="0" advTm="4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7807D-4E72-4AC6-B20E-E9A69E0F32A9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BB31C-865F-4684-B053-6919066C30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9460944"/>
      </p:ext>
    </p:extLst>
  </p:cSld>
  <p:clrMapOvr>
    <a:masterClrMapping/>
  </p:clrMapOvr>
  <p:transition advClick="0" advTm="4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6A259-D4B3-4D38-B92A-712FB1E72838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59118-18C6-4E83-8222-A8916360C3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8945578"/>
      </p:ext>
    </p:extLst>
  </p:cSld>
  <p:clrMapOvr>
    <a:masterClrMapping/>
  </p:clrMapOvr>
  <p:transition advClick="0" advTm="4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91F0F-2FF5-44CF-8E8A-24B43308FBE0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3856A-66D7-4A36-B120-20F5D9C235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2903265"/>
      </p:ext>
    </p:extLst>
  </p:cSld>
  <p:clrMapOvr>
    <a:masterClrMapping/>
  </p:clrMapOvr>
  <p:transition advClick="0" advTm="4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8130B-7F71-43F1-A3A9-3BBFE6A20BFC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45A49-D031-4D26-A6C5-0485189B53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3030124"/>
      </p:ext>
    </p:extLst>
  </p:cSld>
  <p:clrMapOvr>
    <a:masterClrMapping/>
  </p:clrMapOvr>
  <p:transition advClick="0" advTm="4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BAE3C-1E7F-41AB-8164-3AD3119394DB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DFCC2-32EB-4169-BA34-3C37AF9CA0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9194276"/>
      </p:ext>
    </p:extLst>
  </p:cSld>
  <p:clrMapOvr>
    <a:masterClrMapping/>
  </p:clrMapOvr>
  <p:transition advClick="0" advTm="4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614B9-E6B1-40B9-A674-B1B2F2C1F8FC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DDDFE-E81D-4370-85A4-87A75D8296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901762"/>
      </p:ext>
    </p:extLst>
  </p:cSld>
  <p:clrMapOvr>
    <a:masterClrMapping/>
  </p:clrMapOvr>
  <p:transition advClick="0" advTm="4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D443F-FBAD-4E43-B131-AD554F1174E8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67B83-DDFC-4D2E-B52E-DF20F6982DD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2846618"/>
      </p:ext>
    </p:extLst>
  </p:cSld>
  <p:clrMapOvr>
    <a:masterClrMapping/>
  </p:clrMapOvr>
  <p:transition advClick="0" advTm="4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3D78E-CADD-46B4-9990-61958CBF8721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58530-992F-4734-BE05-8C4F78FB92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3406479"/>
      </p:ext>
    </p:extLst>
  </p:cSld>
  <p:clrMapOvr>
    <a:masterClrMapping/>
  </p:clrMapOvr>
  <p:transition advClick="0" advTm="4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243C7-A950-45E7-AB0A-4A51F154D0AB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2DC9D-1AA1-4055-822C-E4E213BEB5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321092"/>
      </p:ext>
    </p:extLst>
  </p:cSld>
  <p:clrMapOvr>
    <a:masterClrMapping/>
  </p:clrMapOvr>
  <p:transition advClick="0" advTm="4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i="0">
                <a:latin typeface="Arial" charset="0"/>
              </a:defRPr>
            </a:lvl1pPr>
          </a:lstStyle>
          <a:p>
            <a:pPr>
              <a:defRPr/>
            </a:pPr>
            <a:fld id="{28982527-55F3-4CD1-8DB5-9B6906F8147B}" type="datetimeFigureOut">
              <a:rPr lang="ru-RU"/>
              <a:pPr>
                <a:defRPr/>
              </a:pPr>
              <a:t>19.06.2017</a:t>
            </a:fld>
            <a:endParaRPr lang="ru-RU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i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i="0"/>
            </a:lvl1pPr>
          </a:lstStyle>
          <a:p>
            <a:pPr>
              <a:defRPr/>
            </a:pPr>
            <a:fld id="{C5C2BBE3-AA3C-4D1F-A194-8F35F40CC5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advClick="0" advTm="4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26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png"/><Relationship Id="rId18" Type="http://schemas.openxmlformats.org/officeDocument/2006/relationships/image" Target="../media/image48.jpeg"/><Relationship Id="rId3" Type="http://schemas.openxmlformats.org/officeDocument/2006/relationships/image" Target="../media/image8.png"/><Relationship Id="rId21" Type="http://schemas.openxmlformats.org/officeDocument/2006/relationships/image" Target="../media/image51.jpe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46.pn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jpeg"/><Relationship Id="rId24" Type="http://schemas.openxmlformats.org/officeDocument/2006/relationships/image" Target="../media/image54.png"/><Relationship Id="rId5" Type="http://schemas.openxmlformats.org/officeDocument/2006/relationships/image" Target="../media/image35.png"/><Relationship Id="rId15" Type="http://schemas.openxmlformats.org/officeDocument/2006/relationships/image" Target="../media/image45.jpeg"/><Relationship Id="rId23" Type="http://schemas.openxmlformats.org/officeDocument/2006/relationships/image" Target="../media/image53.png"/><Relationship Id="rId10" Type="http://schemas.openxmlformats.org/officeDocument/2006/relationships/image" Target="../media/image40.png"/><Relationship Id="rId19" Type="http://schemas.openxmlformats.org/officeDocument/2006/relationships/image" Target="../media/image49.jpeg"/><Relationship Id="rId4" Type="http://schemas.openxmlformats.org/officeDocument/2006/relationships/image" Target="../media/image34.emf"/><Relationship Id="rId9" Type="http://schemas.openxmlformats.org/officeDocument/2006/relationships/image" Target="../media/image39.jpeg"/><Relationship Id="rId14" Type="http://schemas.openxmlformats.org/officeDocument/2006/relationships/image" Target="../media/image44.jpeg"/><Relationship Id="rId22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zotom.ru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92696"/>
            <a:ext cx="4320480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500" dirty="0" smtClean="0">
                <a:solidFill>
                  <a:srgbClr val="88C0D4"/>
                </a:solidFill>
              </a:rPr>
              <a:t>ОБЪЕДИНЕННАЯ ХИМИЧЕСКАЯ КОМПАНИЯ</a:t>
            </a:r>
            <a:endParaRPr lang="ru-RU" sz="1500" dirty="0">
              <a:solidFill>
                <a:srgbClr val="88C0D4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196752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3BBFD1"/>
                </a:solidFill>
              </a:rPr>
              <a:t>ИННОВАЦИОННОЕ ПРЕДПРИЯТИЕ</a:t>
            </a:r>
            <a:endParaRPr lang="ru-RU" sz="1200" b="1" dirty="0">
              <a:solidFill>
                <a:srgbClr val="3BBF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27486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60000" y="3888000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0" dirty="0" smtClean="0">
                <a:solidFill>
                  <a:srgbClr val="08546C"/>
                </a:solidFill>
              </a:rPr>
              <a:t>, ионообменные мембраны, установки</a:t>
            </a:r>
            <a:endParaRPr lang="ru-RU" sz="1100" i="0" dirty="0">
              <a:solidFill>
                <a:srgbClr val="08546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7900" y="4077072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0" dirty="0" smtClean="0">
                <a:solidFill>
                  <a:srgbClr val="08546C"/>
                </a:solidFill>
              </a:rPr>
              <a:t>нанофильтрации и электродиализа</a:t>
            </a:r>
            <a:endParaRPr lang="ru-RU" sz="1100" i="0" dirty="0">
              <a:solidFill>
                <a:srgbClr val="0854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686151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125916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8460973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9977080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2095200" y="4572000"/>
            <a:ext cx="1134000" cy="1800000"/>
          </a:xfrm>
          <a:prstGeom prst="rect">
            <a:avLst/>
          </a:prstGeom>
          <a:solidFill>
            <a:srgbClr val="FF0000">
              <a:alpha val="1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813170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шапк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29367" y="903288"/>
            <a:ext cx="85689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0" dirty="0" smtClean="0">
                <a:solidFill>
                  <a:srgbClr val="4BA3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ahoma" pitchFamily="34" charset="0"/>
              </a:rPr>
              <a:t>История становления компании</a:t>
            </a:r>
          </a:p>
          <a:p>
            <a:pPr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0" dirty="0" smtClean="0">
                <a:solidFill>
                  <a:srgbClr val="4BA3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ahoma" pitchFamily="34" charset="0"/>
              </a:rPr>
              <a:t>«Инновационное предприятие «Щекиноазот»</a:t>
            </a:r>
            <a:endParaRPr lang="ru-RU" sz="3600" i="0" dirty="0">
              <a:solidFill>
                <a:srgbClr val="4BA3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0092213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Рисунок 6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588"/>
            <a:ext cx="9143999" cy="69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 bwMode="auto">
          <a:xfrm flipV="1">
            <a:off x="7164288" y="1556792"/>
            <a:ext cx="0" cy="1440008"/>
          </a:xfrm>
          <a:prstGeom prst="line">
            <a:avLst/>
          </a:prstGeom>
          <a:ln w="28575">
            <a:solidFill>
              <a:srgbClr val="7CB2E4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88224" y="497285"/>
            <a:ext cx="1296144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i="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Старт проекта модернизации зарубежных электродиализных установок к 2017 году завершено 9 объектов</a:t>
            </a:r>
            <a:endParaRPr lang="ru-RU" sz="1050" b="1" i="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48264" y="2996800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2015</a:t>
            </a:r>
            <a:endParaRPr lang="ru-RU" sz="1400" b="1" i="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 bwMode="auto">
          <a:xfrm flipV="1">
            <a:off x="8172401" y="1556792"/>
            <a:ext cx="4097" cy="1747787"/>
          </a:xfrm>
          <a:prstGeom prst="line">
            <a:avLst/>
          </a:prstGeom>
          <a:ln w="28575">
            <a:solidFill>
              <a:srgbClr val="7CB2E4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94029" y="202709"/>
            <a:ext cx="129614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i="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На площадке АО «</a:t>
            </a:r>
            <a:r>
              <a:rPr lang="ru-RU" sz="1050" b="1" i="0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Алабуга</a:t>
            </a:r>
            <a:r>
              <a:rPr lang="ru-RU" sz="1050" b="1" i="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Соте» введена в эксплуатацию первая установка нанофильтрации молочной сыворотки серии «</a:t>
            </a:r>
            <a:r>
              <a:rPr lang="en-US" sz="1050" b="1" i="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ISTOK</a:t>
            </a:r>
            <a:r>
              <a:rPr lang="ru-RU" sz="1050" b="1" i="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» </a:t>
            </a:r>
            <a:endParaRPr lang="ru-RU" sz="1050" b="1" i="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46057" y="2580283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2016</a:t>
            </a:r>
            <a:endParaRPr lang="ru-RU" sz="1400" b="1" i="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89081" y="4948060"/>
            <a:ext cx="4896544" cy="1938992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C00000"/>
                </a:solidFill>
              </a:rPr>
              <a:t>Общее количество мембран, выпущенных с момента ввода производства в эксплуатацию превышает </a:t>
            </a:r>
            <a:r>
              <a:rPr lang="ru-RU" sz="1200" b="1" dirty="0" smtClean="0">
                <a:solidFill>
                  <a:srgbClr val="C00000"/>
                </a:solidFill>
              </a:rPr>
              <a:t>2 000 000 </a:t>
            </a:r>
            <a:r>
              <a:rPr lang="ru-RU" sz="1200" dirty="0" smtClean="0">
                <a:solidFill>
                  <a:srgbClr val="C00000"/>
                </a:solidFill>
              </a:rPr>
              <a:t>штук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C00000"/>
                </a:solidFill>
              </a:rPr>
              <a:t>На основе ионообменных мембран производства</a:t>
            </a:r>
            <a:r>
              <a:rPr lang="en-US" sz="1200" dirty="0" smtClean="0">
                <a:solidFill>
                  <a:srgbClr val="C00000"/>
                </a:solidFill>
              </a:rPr>
              <a:t> </a:t>
            </a:r>
            <a:r>
              <a:rPr lang="ru-RU" sz="1200" dirty="0" smtClean="0">
                <a:solidFill>
                  <a:srgbClr val="C00000"/>
                </a:solidFill>
              </a:rPr>
              <a:t>компании «Щекиноазот» совместно с предприятиями машиностроительной отрасли было создано более </a:t>
            </a:r>
            <a:r>
              <a:rPr lang="ru-RU" sz="1200" b="1" dirty="0" smtClean="0">
                <a:solidFill>
                  <a:srgbClr val="C00000"/>
                </a:solidFill>
              </a:rPr>
              <a:t>1000</a:t>
            </a:r>
            <a:r>
              <a:rPr lang="ru-RU" sz="1200" dirty="0" smtClean="0">
                <a:solidFill>
                  <a:srgbClr val="C00000"/>
                </a:solidFill>
              </a:rPr>
              <a:t> электродиализных установок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C00000"/>
                </a:solidFill>
              </a:rPr>
              <a:t>На сегодняшний день Инновационное предприятие «Щекиноазот» остается </a:t>
            </a:r>
            <a:r>
              <a:rPr lang="ru-RU" sz="1200" b="1" dirty="0" smtClean="0">
                <a:solidFill>
                  <a:srgbClr val="C00000"/>
                </a:solidFill>
              </a:rPr>
              <a:t>единственным</a:t>
            </a:r>
            <a:r>
              <a:rPr lang="ru-RU" sz="1200" dirty="0" smtClean="0">
                <a:solidFill>
                  <a:srgbClr val="C00000"/>
                </a:solidFill>
              </a:rPr>
              <a:t> на постсоветском пространстве производителем гетерогенных ионообменных мембран </a:t>
            </a:r>
            <a:endParaRPr lang="ru-RU" sz="1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Рисунок 6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900" y="1124744"/>
            <a:ext cx="7380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0" dirty="0" smtClean="0">
                <a:solidFill>
                  <a:srgbClr val="4BA3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ЦЕЛЬ И МИССИЯ компании</a:t>
            </a:r>
          </a:p>
          <a:p>
            <a:pPr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0" dirty="0" smtClean="0">
                <a:solidFill>
                  <a:srgbClr val="4BA3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«Инновационное предприятие «Щекиноазот»</a:t>
            </a:r>
            <a:endParaRPr lang="ru-RU" sz="2400" i="0" dirty="0">
              <a:solidFill>
                <a:srgbClr val="4BA3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5900" y="2420888"/>
            <a:ext cx="406806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cs typeface="Tahoma" panose="020B0604030504040204" pitchFamily="34" charset="0"/>
              </a:rPr>
              <a:t>С</a:t>
            </a:r>
            <a:r>
              <a:rPr lang="ru-RU" altLang="ru-RU" sz="2400" b="1" dirty="0" smtClean="0">
                <a:solidFill>
                  <a:srgbClr val="387B84"/>
                </a:solidFill>
                <a:cs typeface="Tahoma" panose="020B0604030504040204" pitchFamily="34" charset="0"/>
              </a:rPr>
              <a:t>МИССИЯ:</a:t>
            </a:r>
            <a:endParaRPr lang="ru-RU" sz="2400" b="1" dirty="0">
              <a:solidFill>
                <a:srgbClr val="387B8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9772" y="2276872"/>
            <a:ext cx="579664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dirty="0" smtClean="0">
                <a:solidFill>
                  <a:srgbClr val="387B84"/>
                </a:solidFill>
                <a:cs typeface="Tahoma" panose="020B0604030504040204" pitchFamily="34" charset="0"/>
              </a:rPr>
              <a:t>Создание и внедрение технологий, позволяющих </a:t>
            </a:r>
            <a:r>
              <a:rPr lang="ru-RU" altLang="ru-RU" dirty="0">
                <a:solidFill>
                  <a:srgbClr val="387B84"/>
                </a:solidFill>
                <a:cs typeface="Tahoma" panose="020B0604030504040204" pitchFamily="34" charset="0"/>
              </a:rPr>
              <a:t>производить нужные и </a:t>
            </a:r>
            <a:r>
              <a:rPr lang="ru-RU" altLang="ru-RU" dirty="0" smtClean="0">
                <a:solidFill>
                  <a:srgbClr val="387B84"/>
                </a:solidFill>
                <a:cs typeface="Tahoma" panose="020B0604030504040204" pitchFamily="34" charset="0"/>
              </a:rPr>
              <a:t>полезные </a:t>
            </a:r>
            <a:r>
              <a:rPr lang="ru-RU" altLang="ru-RU" dirty="0">
                <a:solidFill>
                  <a:srgbClr val="387B84"/>
                </a:solidFill>
                <a:cs typeface="Tahoma" panose="020B0604030504040204" pitchFamily="34" charset="0"/>
              </a:rPr>
              <a:t>продукты, делая жизнь </a:t>
            </a:r>
            <a:r>
              <a:rPr lang="ru-RU" altLang="ru-RU" dirty="0" smtClean="0">
                <a:solidFill>
                  <a:srgbClr val="387B84"/>
                </a:solidFill>
                <a:cs typeface="Tahoma" panose="020B0604030504040204" pitchFamily="34" charset="0"/>
              </a:rPr>
              <a:t>людей комфортной </a:t>
            </a:r>
            <a:r>
              <a:rPr lang="ru-RU" altLang="ru-RU" dirty="0">
                <a:solidFill>
                  <a:srgbClr val="387B84"/>
                </a:solidFill>
                <a:cs typeface="Tahoma" panose="020B0604030504040204" pitchFamily="34" charset="0"/>
              </a:rPr>
              <a:t>и </a:t>
            </a:r>
            <a:r>
              <a:rPr lang="ru-RU" altLang="ru-RU" dirty="0" smtClean="0">
                <a:solidFill>
                  <a:srgbClr val="387B84"/>
                </a:solidFill>
                <a:cs typeface="Tahoma" panose="020B0604030504040204" pitchFamily="34" charset="0"/>
              </a:rPr>
              <a:t>безопасной для </a:t>
            </a:r>
            <a:r>
              <a:rPr lang="ru-RU" altLang="ru-RU" dirty="0">
                <a:solidFill>
                  <a:srgbClr val="387B84"/>
                </a:solidFill>
                <a:cs typeface="Tahoma" panose="020B0604030504040204" pitchFamily="34" charset="0"/>
              </a:rPr>
              <a:t>здоровья</a:t>
            </a:r>
            <a:r>
              <a:rPr lang="ru-RU" altLang="ru-RU" dirty="0" smtClean="0">
                <a:solidFill>
                  <a:srgbClr val="387B84"/>
                </a:solidFill>
                <a:cs typeface="Tahoma" panose="020B0604030504040204" pitchFamily="34" charset="0"/>
              </a:rPr>
              <a:t>, с заботой об окружающей среде</a:t>
            </a:r>
            <a:endParaRPr lang="ru-RU" dirty="0">
              <a:solidFill>
                <a:srgbClr val="387B84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0344" y="3831548"/>
            <a:ext cx="406806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cs typeface="Tahoma" panose="020B0604030504040204" pitchFamily="34" charset="0"/>
              </a:rPr>
              <a:t>С</a:t>
            </a:r>
            <a:r>
              <a:rPr lang="ru-RU" altLang="ru-RU" sz="2400" b="1" dirty="0" smtClean="0">
                <a:solidFill>
                  <a:srgbClr val="387B84"/>
                </a:solidFill>
                <a:cs typeface="Tahoma" panose="020B0604030504040204" pitchFamily="34" charset="0"/>
              </a:rPr>
              <a:t>ЦЕЛЬ:</a:t>
            </a:r>
            <a:endParaRPr lang="ru-RU" sz="2400" b="1" dirty="0">
              <a:solidFill>
                <a:srgbClr val="387B8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9772" y="3554549"/>
            <a:ext cx="601366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hangingPunct="1">
              <a:lnSpc>
                <a:spcPct val="80000"/>
              </a:lnSpc>
            </a:pPr>
            <a:r>
              <a:rPr lang="ru-RU" altLang="ru-RU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комплексное решение задач</a:t>
            </a:r>
          </a:p>
          <a:p>
            <a:pPr defTabSz="914400" eaLnBrk="1" hangingPunct="1">
              <a:lnSpc>
                <a:spcPct val="80000"/>
              </a:lnSpc>
            </a:pPr>
            <a:r>
              <a:rPr lang="ru-RU" altLang="ru-RU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dirty="0" smtClean="0">
                <a:solidFill>
                  <a:srgbClr val="387B84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Комплексное решение задач клиента в области  мембранных технологий, основанное на научном подходе</a:t>
            </a:r>
            <a:endParaRPr lang="ru-RU" altLang="ru-RU" dirty="0">
              <a:solidFill>
                <a:srgbClr val="387B84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0344" y="5306840"/>
            <a:ext cx="406806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cs typeface="Tahoma" panose="020B0604030504040204" pitchFamily="34" charset="0"/>
              </a:rPr>
              <a:t>С</a:t>
            </a:r>
            <a:r>
              <a:rPr lang="ru-RU" altLang="ru-RU" sz="2400" b="1" dirty="0" smtClean="0">
                <a:solidFill>
                  <a:srgbClr val="387B84"/>
                </a:solidFill>
                <a:cs typeface="Tahoma" panose="020B0604030504040204" pitchFamily="34" charset="0"/>
              </a:rPr>
              <a:t>ЦЕННОСТИ:</a:t>
            </a:r>
            <a:endParaRPr lang="ru-RU" sz="2400" b="1" dirty="0">
              <a:solidFill>
                <a:srgbClr val="387B84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8284" y="5029841"/>
            <a:ext cx="60136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hangingPunct="1">
              <a:lnSpc>
                <a:spcPct val="80000"/>
              </a:lnSpc>
            </a:pPr>
            <a:r>
              <a:rPr lang="ru-RU" altLang="ru-RU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комплексное решение задач</a:t>
            </a:r>
          </a:p>
          <a:p>
            <a:pPr defTabSz="914400" eaLnBrk="1" hangingPunct="1">
              <a:lnSpc>
                <a:spcPct val="80000"/>
              </a:lnSpc>
            </a:pPr>
            <a:r>
              <a:rPr lang="ru-RU" altLang="ru-RU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dirty="0" smtClean="0">
                <a:solidFill>
                  <a:srgbClr val="387B84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Ответственность, профессионализм, забота о клиенте, открытость, вера в победу</a:t>
            </a:r>
            <a:endParaRPr lang="ru-RU" altLang="ru-RU" dirty="0">
              <a:solidFill>
                <a:srgbClr val="387B84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077081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467544" y="1196752"/>
            <a:ext cx="8429625" cy="4714875"/>
          </a:xfrm>
        </p:spPr>
        <p:txBody>
          <a:bodyPr>
            <a:normAutofit fontScale="92500" lnSpcReduction="10000"/>
          </a:bodyPr>
          <a:lstStyle/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sz="4800" b="1" dirty="0" smtClean="0">
                <a:solidFill>
                  <a:srgbClr val="08546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МЕМБРАННЫЕ ТЕХНОЛОГИИ</a:t>
            </a:r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sz="3600" b="1" dirty="0" smtClean="0">
                <a:solidFill>
                  <a:srgbClr val="08546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в молочной    промышленности</a:t>
            </a:r>
            <a:endParaRPr lang="en-US" sz="3600" b="1" dirty="0" smtClean="0">
              <a:solidFill>
                <a:srgbClr val="08546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endParaRPr lang="ru-RU" sz="3600" b="1" dirty="0" smtClean="0">
              <a:solidFill>
                <a:srgbClr val="08546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sz="3600" b="1" dirty="0" smtClean="0">
                <a:solidFill>
                  <a:srgbClr val="08546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Тема доклада: «</a:t>
            </a:r>
            <a:r>
              <a:rPr lang="ru-RU" sz="3600" b="1" dirty="0" err="1" smtClean="0">
                <a:solidFill>
                  <a:srgbClr val="08546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Импортозамещение</a:t>
            </a:r>
            <a:r>
              <a:rPr lang="ru-RU" sz="3600" b="1" dirty="0" smtClean="0">
                <a:solidFill>
                  <a:srgbClr val="08546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оборудования для мембранных процессов переработки молочной сыворотки»</a:t>
            </a:r>
          </a:p>
        </p:txBody>
      </p:sp>
      <p:pic>
        <p:nvPicPr>
          <p:cNvPr id="5123" name="Рисунок 6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3934"/>
            <a:ext cx="6372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53958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445009"/>
      </p:ext>
    </p:extLst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5"/>
          <p:cNvSpPr txBox="1">
            <a:spLocks noChangeArrowheads="1"/>
          </p:cNvSpPr>
          <p:nvPr/>
        </p:nvSpPr>
        <p:spPr bwMode="auto">
          <a:xfrm>
            <a:off x="1071563" y="981075"/>
            <a:ext cx="7532687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ПЕРЕРАБОТКА МОЛОЧНОЙ СЫВОРОТКИ С ИСПОЛЬЗОВАНИЕМ МЕТОДОВ ЭЛЕКТРОДИАЛИЗА И </a:t>
            </a:r>
            <a:r>
              <a:rPr lang="ru-RU" altLang="ru-RU" sz="2800" b="1" i="0" dirty="0" smtClean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НАНОФИЛЬТРАЦИИ </a:t>
            </a:r>
            <a:r>
              <a:rPr lang="ru-RU" altLang="ru-RU" sz="2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ОБЕСПЕЧИТ:</a:t>
            </a:r>
          </a:p>
        </p:txBody>
      </p:sp>
      <p:pic>
        <p:nvPicPr>
          <p:cNvPr id="28675" name="Рисунок 4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Box 5"/>
          <p:cNvSpPr txBox="1">
            <a:spLocks noChangeArrowheads="1"/>
          </p:cNvSpPr>
          <p:nvPr/>
        </p:nvSpPr>
        <p:spPr bwMode="auto">
          <a:xfrm>
            <a:off x="1042988" y="5876925"/>
            <a:ext cx="657225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ru-RU" altLang="ru-RU" sz="2800" b="1" i="0">
              <a:solidFill>
                <a:srgbClr val="08546C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318" name="TextBox 5"/>
          <p:cNvSpPr txBox="1">
            <a:spLocks noChangeArrowheads="1"/>
          </p:cNvSpPr>
          <p:nvPr/>
        </p:nvSpPr>
        <p:spPr bwMode="auto">
          <a:xfrm>
            <a:off x="1042988" y="2601913"/>
            <a:ext cx="7705725" cy="333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Ш"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ПОЛУЧЕНИЕ ГОТОВЫХ МОЛОЧНЫХ ПРОДУКТОВ С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ВЫСОКОЙ БИОЛОГИЧЕСКОЙ ЦЕННОСТЬЮ И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ПОТРЕБИТЕЛЬСКИМИ СВОЙСТВАМИ, НЕ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УСТУПАЮЩИМИ СВОЙСТВАМ ТРАДИЦИОННЫХ МОЛОЧНЫХ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ПРОДУКТОВ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Ш"/>
            </a:pPr>
            <a:endParaRPr lang="ru-RU" altLang="ru-RU" sz="1800" b="1" i="0" dirty="0">
              <a:solidFill>
                <a:srgbClr val="08546C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Ш"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ПОВЫШЕНИЕ  </a:t>
            </a:r>
            <a:r>
              <a:rPr lang="ru-RU" altLang="ru-RU" sz="1800" b="1" i="0" dirty="0" smtClean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РЕНТАБЕЛЬНОСТИ ПРОИЗВОДСТВА </a:t>
            </a: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 СЧЁТ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ВЫСВОБОЖДЕНИЯ ЧАСТИ СЫРОГО МОЛОКА И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ИСПОЛЬЗОВАНИЯ ЕГО НА УВЕЛИЧЕНИЕ И РАСШИРЕНИЕ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АССОРТИМЕНТА ГОТОВОЙ МОЛОЧНОЙ ПРОДУКЦИИ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Ш"/>
            </a:pPr>
            <a:endParaRPr lang="ru-RU" altLang="ru-RU" sz="1800" b="1" i="0" dirty="0">
              <a:solidFill>
                <a:srgbClr val="08546C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Ш"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800" b="1" i="0" dirty="0" smtClean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ИСКЛЮЧЕНИЕ ОПЛАТЫ ЗА СБРОС МОЛОЧНОЙ СЫВОРОТКИ В ЭКОСИСТЕМУ И ШТРАФНЫХ САНКЦИЙ</a:t>
            </a:r>
            <a:endParaRPr lang="ru-RU" altLang="ru-RU" sz="1800" b="1" i="0" dirty="0">
              <a:solidFill>
                <a:srgbClr val="08546C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7" grpId="0"/>
      <p:bldP spid="133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D:\work\WEB\щекино-азот\презентация\data\dreamstime_1569631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475" y="214313"/>
            <a:ext cx="10388600" cy="734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D:\work\WEB\щекино-азот\презентация\data\лицо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0063" y="0"/>
            <a:ext cx="10429876" cy="760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D:\work\WEB\щекино-азот\презентация\data\таблетки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1563" y="71438"/>
            <a:ext cx="11541126" cy="71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D:\work\WEB\щекино-азот\презентация\data\966655_9892946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8" y="-569913"/>
            <a:ext cx="9331326" cy="857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 descr="food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4"/>
          <p:cNvGrpSpPr>
            <a:grpSpLocks/>
          </p:cNvGrpSpPr>
          <p:nvPr/>
        </p:nvGrpSpPr>
        <p:grpSpPr bwMode="auto">
          <a:xfrm>
            <a:off x="-500063" y="5786438"/>
            <a:ext cx="10429876" cy="1285875"/>
            <a:chOff x="-652573" y="5857892"/>
            <a:chExt cx="10510432" cy="1285884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-642974" y="5857892"/>
              <a:ext cx="10500833" cy="128588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1628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i="0">
                <a:solidFill>
                  <a:srgbClr val="014553"/>
                </a:solidFill>
              </a:endParaRPr>
            </a:p>
          </p:txBody>
        </p:sp>
        <p:sp>
          <p:nvSpPr>
            <p:cNvPr id="6156" name="TextBox 16"/>
            <p:cNvSpPr txBox="1">
              <a:spLocks noChangeArrowheads="1"/>
            </p:cNvSpPr>
            <p:nvPr/>
          </p:nvSpPr>
          <p:spPr bwMode="auto">
            <a:xfrm>
              <a:off x="-652573" y="6000768"/>
              <a:ext cx="1009585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159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159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159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159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 i="0">
                  <a:solidFill>
                    <a:srgbClr val="08546C"/>
                  </a:solidFill>
                  <a:latin typeface="Verdana" panose="020B0604030504040204" pitchFamily="34" charset="0"/>
                </a:rPr>
                <a:t>Уникальные свойства сыворотки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 i="0">
                  <a:solidFill>
                    <a:srgbClr val="08546C"/>
                  </a:solidFill>
                  <a:latin typeface="Verdana" panose="020B0604030504040204" pitchFamily="34" charset="0"/>
                </a:rPr>
                <a:t>открывают перспективы ее применения</a:t>
              </a:r>
              <a:endParaRPr lang="ru-RU" altLang="ru-RU" sz="2000" b="1" i="0">
                <a:solidFill>
                  <a:srgbClr val="08546C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6153" name="Рисунок 10" descr="шапка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Рисунок 20" descr="шапка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Рисунок 5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00188" y="611917"/>
            <a:ext cx="621506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Constantia" pitchFamily="18" charset="0"/>
              </a:rPr>
              <a:t>Степень перехода основных компонентов молока в </a:t>
            </a:r>
            <a:r>
              <a:rPr lang="ru-RU" sz="1600" b="1" dirty="0" smtClean="0">
                <a:latin typeface="Constantia" pitchFamily="18" charset="0"/>
              </a:rPr>
              <a:t>сыворотку </a:t>
            </a:r>
            <a:r>
              <a:rPr lang="ru-RU" sz="1200" b="1" dirty="0" smtClean="0">
                <a:latin typeface="Constantia" pitchFamily="18" charset="0"/>
              </a:rPr>
              <a:t>(материал опубликован с разрешения д.т.н</a:t>
            </a:r>
            <a:r>
              <a:rPr lang="ru-RU" sz="1200" b="1" dirty="0">
                <a:latin typeface="Constantia" pitchFamily="18" charset="0"/>
              </a:rPr>
              <a:t>. директора ГБУ </a:t>
            </a:r>
            <a:r>
              <a:rPr lang="ru-RU" sz="1200" b="1" dirty="0" smtClean="0">
                <a:latin typeface="Constantia" pitchFamily="18" charset="0"/>
              </a:rPr>
              <a:t>«ЯГИКСПП» Гаврилова Г.Б.)</a:t>
            </a:r>
            <a:endParaRPr lang="ru-RU" sz="1200" b="1" dirty="0">
              <a:latin typeface="Constantia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420944"/>
              </p:ext>
            </p:extLst>
          </p:nvPr>
        </p:nvGraphicFramePr>
        <p:xfrm>
          <a:off x="1500188" y="1397000"/>
          <a:ext cx="6119834" cy="536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9917"/>
                <a:gridCol w="3059917"/>
              </a:tblGrid>
              <a:tr h="61401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Компоненты</a:t>
                      </a:r>
                      <a:r>
                        <a:rPr lang="ru-RU" sz="1600" baseline="0" dirty="0" smtClean="0"/>
                        <a:t> молока</a:t>
                      </a:r>
                      <a:endParaRPr lang="ru-RU" sz="16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Степень перехода, % в сыворотку</a:t>
                      </a:r>
                      <a:endParaRPr lang="ru-RU" sz="16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Сухие вещества всего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50,8</a:t>
                      </a:r>
                      <a:endParaRPr lang="ru-RU" dirty="0"/>
                    </a:p>
                  </a:txBody>
                  <a:tcPr/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 в том числе: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Белки всего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27,0</a:t>
                      </a:r>
                      <a:endParaRPr lang="ru-RU" dirty="0"/>
                    </a:p>
                  </a:txBody>
                  <a:tcPr/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 в том числе: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Казеин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5,6</a:t>
                      </a:r>
                      <a:endParaRPr lang="ru-RU" dirty="0"/>
                    </a:p>
                  </a:txBody>
                  <a:tcPr/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Сывороточные белки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95,2</a:t>
                      </a:r>
                      <a:endParaRPr lang="ru-RU" dirty="0"/>
                    </a:p>
                  </a:txBody>
                  <a:tcPr/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Лактоза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96,0</a:t>
                      </a:r>
                      <a:endParaRPr lang="ru-RU" dirty="0"/>
                    </a:p>
                  </a:txBody>
                  <a:tcPr/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Жир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8,5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tint val="20000"/>
                        <a:alpha val="34000"/>
                      </a:schemeClr>
                    </a:solidFill>
                  </a:tcPr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Минеральные вещества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79,2</a:t>
                      </a:r>
                      <a:endParaRPr lang="ru-RU" dirty="0"/>
                    </a:p>
                  </a:txBody>
                  <a:tcPr/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Органические кислоты: молочная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74,5</a:t>
                      </a:r>
                      <a:endParaRPr lang="ru-RU" dirty="0"/>
                    </a:p>
                  </a:txBody>
                  <a:tcPr/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 лимонная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12,0</a:t>
                      </a:r>
                      <a:endParaRPr lang="ru-RU" dirty="0"/>
                    </a:p>
                  </a:txBody>
                  <a:tcPr/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Витамины: </a:t>
                      </a:r>
                      <a:r>
                        <a:rPr lang="ru-RU" sz="1200" dirty="0" err="1" smtClean="0"/>
                        <a:t>водорастворимые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86,5</a:t>
                      </a:r>
                      <a:endParaRPr lang="ru-RU" dirty="0"/>
                    </a:p>
                  </a:txBody>
                  <a:tcPr/>
                </a:tc>
              </a:tr>
              <a:tr h="3508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 жирорастворимые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971600" y="715343"/>
            <a:ext cx="736123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Constantia" pitchFamily="18" charset="0"/>
              </a:rPr>
              <a:t>Шкала ФАО/ВОЗ биологической ценности различных пищевых белков </a:t>
            </a:r>
            <a:r>
              <a:rPr lang="ru-RU" sz="1200" b="1" dirty="0">
                <a:latin typeface="Constantia" pitchFamily="18" charset="0"/>
              </a:rPr>
              <a:t>(материал опубликован с разрешения </a:t>
            </a:r>
            <a:r>
              <a:rPr lang="ru-RU" sz="1200" b="1" dirty="0" smtClean="0">
                <a:latin typeface="Constantia" pitchFamily="18" charset="0"/>
              </a:rPr>
              <a:t>д.т.н. </a:t>
            </a:r>
            <a:r>
              <a:rPr lang="ru-RU" sz="1200" b="1" dirty="0">
                <a:latin typeface="Constantia" pitchFamily="18" charset="0"/>
              </a:rPr>
              <a:t>директора</a:t>
            </a:r>
            <a:r>
              <a:rPr lang="ru-RU" sz="1200" b="1" dirty="0" smtClean="0">
                <a:latin typeface="Constantia" pitchFamily="18" charset="0"/>
              </a:rPr>
              <a:t> </a:t>
            </a:r>
            <a:r>
              <a:rPr lang="ru-RU" sz="1200" b="1" dirty="0">
                <a:latin typeface="Constantia" pitchFamily="18" charset="0"/>
              </a:rPr>
              <a:t>ГБУ «ЯГИКСПП» Гаврилова Г.Б.)</a:t>
            </a:r>
          </a:p>
          <a:p>
            <a:pPr algn="ctr"/>
            <a:endParaRPr lang="ru-RU" sz="1600" b="1" dirty="0">
              <a:latin typeface="Constantia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291824"/>
              </p:ext>
            </p:extLst>
          </p:nvPr>
        </p:nvGraphicFramePr>
        <p:xfrm>
          <a:off x="1524000" y="1451968"/>
          <a:ext cx="6096000" cy="483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Источник</a:t>
                      </a:r>
                      <a:r>
                        <a:rPr lang="ru-RU" baseline="0" dirty="0" smtClean="0"/>
                        <a:t>  белка</a:t>
                      </a:r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Биологическая</a:t>
                      </a:r>
                      <a:r>
                        <a:rPr lang="ru-RU" baseline="0" dirty="0" smtClean="0"/>
                        <a:t> ценность, условные единицы</a:t>
                      </a:r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Яйцо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Молоко, в т.ч.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Казеин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77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Сывороточные белки (альбумины и глобулины)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104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Рыба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86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Говядина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Соя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/>
                        <a:t> 74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Картофель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71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Рис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59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Кукуруза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54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Рисунок 5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027999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Рисунок 5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052736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0" dirty="0" smtClean="0">
                <a:solidFill>
                  <a:srgbClr val="4BA3AF"/>
                </a:solidFill>
                <a:cs typeface="Tahoma" pitchFamily="34" charset="0"/>
              </a:rPr>
              <a:t>Краткие маркетинговые данные рынка молочной сыворотки </a:t>
            </a:r>
            <a:r>
              <a:rPr lang="ru-RU" sz="1400" b="1" i="0" dirty="0" smtClean="0">
                <a:solidFill>
                  <a:srgbClr val="4BA3AF"/>
                </a:solidFill>
                <a:cs typeface="Tahoma" pitchFamily="34" charset="0"/>
              </a:rPr>
              <a:t>(на основе данных </a:t>
            </a:r>
            <a:r>
              <a:rPr lang="en-US" sz="1400" b="1" i="0" dirty="0" smtClean="0">
                <a:solidFill>
                  <a:srgbClr val="4BA3AF"/>
                </a:solidFill>
                <a:cs typeface="Tahoma" pitchFamily="34" charset="0"/>
              </a:rPr>
              <a:t>Alto Consulting Group)</a:t>
            </a:r>
            <a:r>
              <a:rPr lang="ru-RU" b="1" i="0" dirty="0" smtClean="0">
                <a:solidFill>
                  <a:srgbClr val="4BA3AF"/>
                </a:solidFill>
                <a:cs typeface="Tahoma" pitchFamily="34" charset="0"/>
              </a:rPr>
              <a:t>:</a:t>
            </a:r>
            <a:endParaRPr lang="ru-RU" i="0" dirty="0">
              <a:solidFill>
                <a:srgbClr val="4BA3A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997839"/>
            <a:ext cx="80648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Производство молочной сыворотки в </a:t>
            </a:r>
            <a:r>
              <a:rPr lang="ru-RU" sz="1600" dirty="0" smtClean="0"/>
              <a:t>2015 году </a:t>
            </a:r>
            <a:r>
              <a:rPr lang="ru-RU" sz="1600" dirty="0"/>
              <a:t>увеличилось на 17,0% к уровню </a:t>
            </a:r>
            <a:r>
              <a:rPr lang="ru-RU" sz="1600" dirty="0" smtClean="0"/>
              <a:t>прошлого </a:t>
            </a:r>
            <a:r>
              <a:rPr lang="ru-RU" sz="1600" dirty="0"/>
              <a:t>года и составило </a:t>
            </a:r>
            <a:r>
              <a:rPr lang="ru-RU" sz="1600" dirty="0" smtClean="0"/>
              <a:t>5,7 млн. </a:t>
            </a:r>
            <a:r>
              <a:rPr lang="ru-RU" sz="1600" dirty="0"/>
              <a:t>тонн</a:t>
            </a:r>
            <a:r>
              <a:rPr lang="ru-RU" sz="16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Промышленной переработке подвергается лишь 20-30% от общего объема производимой сыворотки, часть ее направляется в хозяйства для откорма животных, остальная сливается в канализацию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/>
              <a:t>В </a:t>
            </a:r>
            <a:r>
              <a:rPr lang="ru-RU" sz="1600" dirty="0"/>
              <a:t>период 2012-2015 гг. средние цены производителей на сыворотку сухую выросли на 44,9%, с 33 390,7 руб./тонн. до 48 380,1 руб./тонн. Наибольшее увеличение средних цен производителей произошло в 2013 году, тогда темп роста составил 34,2</a:t>
            </a:r>
            <a:r>
              <a:rPr lang="ru-RU" sz="1600" dirty="0" smtClean="0"/>
              <a:t>%</a:t>
            </a: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/>
              <a:t>Потребность молочной отрасли РФ в эффективных технологиях переработки сыворотки, оценивается в следующем объеме:</a:t>
            </a:r>
          </a:p>
          <a:p>
            <a:r>
              <a:rPr lang="ru-RU" sz="1600" dirty="0" smtClean="0"/>
              <a:t>- Электродиализные установки в количестве превышающем 150 ед.</a:t>
            </a:r>
          </a:p>
          <a:p>
            <a:r>
              <a:rPr lang="ru-RU" sz="1600" dirty="0" smtClean="0"/>
              <a:t>- Установки нанофильтрации 225 ед.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6002971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0" dirty="0" smtClean="0">
                <a:solidFill>
                  <a:srgbClr val="4BA3AF"/>
                </a:solidFill>
                <a:cs typeface="Tahoma" pitchFamily="34" charset="0"/>
              </a:rPr>
              <a:t>Опираясь на эти данные компания «Инновационное Предприятие «Щекиноазот» планирует свою стратегию развития</a:t>
            </a:r>
            <a:endParaRPr lang="ru-RU" i="0" dirty="0">
              <a:solidFill>
                <a:srgbClr val="4BA3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494310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5"/>
          <p:cNvSpPr txBox="1">
            <a:spLocks noChangeArrowheads="1"/>
          </p:cNvSpPr>
          <p:nvPr/>
        </p:nvSpPr>
        <p:spPr bwMode="auto">
          <a:xfrm>
            <a:off x="-214313" y="928688"/>
            <a:ext cx="3071813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9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Основные технологические схемы </a:t>
            </a:r>
          </a:p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9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производства </a:t>
            </a:r>
          </a:p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9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продуктов </a:t>
            </a:r>
          </a:p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9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основе деминерали-</a:t>
            </a:r>
          </a:p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9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зованной </a:t>
            </a:r>
          </a:p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9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сыворотки</a:t>
            </a:r>
            <a:endParaRPr lang="ru-RU" altLang="ru-RU" sz="1900" i="0">
              <a:latin typeface="Calibri" panose="020F0502020204030204" pitchFamily="34" charset="0"/>
            </a:endParaRPr>
          </a:p>
        </p:txBody>
      </p:sp>
      <p:pic>
        <p:nvPicPr>
          <p:cNvPr id="26627" name="Рисунок 4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Рисунок 8" descr="СХЕМ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1014413"/>
            <a:ext cx="8070850" cy="57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 bwMode="auto">
          <a:xfrm>
            <a:off x="3203575" y="2781300"/>
            <a:ext cx="2592388" cy="4318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eaLnBrk="1" hangingPunct="1">
              <a:defRPr/>
            </a:pPr>
            <a:r>
              <a:rPr lang="ru-RU" sz="110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Сгущение на вакуум-выпарной или на установке </a:t>
            </a:r>
            <a:r>
              <a:rPr lang="ru-RU" sz="1100" i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нанофильтрации</a:t>
            </a:r>
            <a:endParaRPr lang="ru-RU" sz="1100" i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Line 564"/>
          <p:cNvSpPr>
            <a:spLocks noChangeShapeType="1"/>
          </p:cNvSpPr>
          <p:nvPr/>
        </p:nvSpPr>
        <p:spPr bwMode="auto">
          <a:xfrm>
            <a:off x="4662488" y="6165850"/>
            <a:ext cx="4229992" cy="861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5844" name="Рисунок 4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Box 5"/>
          <p:cNvSpPr txBox="1">
            <a:spLocks noChangeArrowheads="1"/>
          </p:cNvSpPr>
          <p:nvPr/>
        </p:nvSpPr>
        <p:spPr bwMode="auto">
          <a:xfrm>
            <a:off x="0" y="620713"/>
            <a:ext cx="91440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Возможные технологические решения использования деминерализованной сыворотки</a:t>
            </a:r>
            <a:r>
              <a:rPr lang="ru-RU" altLang="ru-RU" sz="1800" i="0" dirty="0">
                <a:latin typeface="Tahoma" panose="020B0604030504040204" pitchFamily="34" charset="0"/>
              </a:rPr>
              <a:t> </a:t>
            </a: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производстве</a:t>
            </a:r>
            <a:r>
              <a:rPr lang="ru-RU" altLang="ru-RU" sz="1800" i="0" dirty="0">
                <a:latin typeface="Tahoma" panose="020B0604030504040204" pitchFamily="34" charset="0"/>
              </a:rPr>
              <a:t> </a:t>
            </a: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с целью замещения части молочного сырья</a:t>
            </a:r>
          </a:p>
        </p:txBody>
      </p:sp>
      <p:sp>
        <p:nvSpPr>
          <p:cNvPr id="35846" name="Rectangle 538"/>
          <p:cNvSpPr>
            <a:spLocks noChangeArrowheads="1"/>
          </p:cNvSpPr>
          <p:nvPr/>
        </p:nvSpPr>
        <p:spPr bwMode="auto">
          <a:xfrm>
            <a:off x="2195513" y="1557338"/>
            <a:ext cx="2592387" cy="7921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Поступление  сыворотки из производства</a:t>
            </a:r>
            <a:r>
              <a:rPr lang="en-US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endParaRPr lang="ru-RU" altLang="ru-RU" sz="1600" b="1" i="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 b="1" i="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35847" name="Rectangle 541"/>
          <p:cNvSpPr>
            <a:spLocks noChangeArrowheads="1"/>
          </p:cNvSpPr>
          <p:nvPr/>
        </p:nvSpPr>
        <p:spPr bwMode="auto">
          <a:xfrm>
            <a:off x="2195513" y="2493963"/>
            <a:ext cx="2592387" cy="863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Сепарирование с выделением молочного жира и частиц казеина</a:t>
            </a:r>
          </a:p>
        </p:txBody>
      </p:sp>
      <p:sp>
        <p:nvSpPr>
          <p:cNvPr id="35848" name="Rectangle 542"/>
          <p:cNvSpPr>
            <a:spLocks noChangeArrowheads="1"/>
          </p:cNvSpPr>
          <p:nvPr/>
        </p:nvSpPr>
        <p:spPr bwMode="auto">
          <a:xfrm>
            <a:off x="2195513" y="3500438"/>
            <a:ext cx="2592387" cy="6492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Пастеризация                 и  охлаждение </a:t>
            </a:r>
          </a:p>
        </p:txBody>
      </p:sp>
      <p:sp>
        <p:nvSpPr>
          <p:cNvPr id="35849" name="Rectangle 543"/>
          <p:cNvSpPr>
            <a:spLocks noChangeArrowheads="1"/>
          </p:cNvSpPr>
          <p:nvPr/>
        </p:nvSpPr>
        <p:spPr bwMode="auto">
          <a:xfrm>
            <a:off x="2195513" y="4292600"/>
            <a:ext cx="2592387" cy="11525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Концентрирование</a:t>
            </a:r>
            <a:r>
              <a:rPr lang="en-US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сухих веществ в 2 раза </a:t>
            </a:r>
            <a:r>
              <a:rPr lang="ru-RU" altLang="ru-RU" sz="1600" b="1" i="0" dirty="0" err="1">
                <a:solidFill>
                  <a:schemeClr val="bg1"/>
                </a:solidFill>
                <a:latin typeface="Tahoma" panose="020B0604030504040204" pitchFamily="34" charset="0"/>
              </a:rPr>
              <a:t>нанофильтрацией</a:t>
            </a: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 или вакуум-выпариванием</a:t>
            </a:r>
          </a:p>
        </p:txBody>
      </p:sp>
      <p:sp>
        <p:nvSpPr>
          <p:cNvPr id="35850" name="Rectangle 544"/>
          <p:cNvSpPr>
            <a:spLocks noChangeArrowheads="1"/>
          </p:cNvSpPr>
          <p:nvPr/>
        </p:nvSpPr>
        <p:spPr bwMode="auto">
          <a:xfrm>
            <a:off x="2195513" y="5589588"/>
            <a:ext cx="2592387" cy="1079500"/>
          </a:xfrm>
          <a:prstGeom prst="rect">
            <a:avLst/>
          </a:prstGeom>
          <a:solidFill>
            <a:srgbClr val="7ED5DE"/>
          </a:solidFill>
          <a:ln w="76200">
            <a:pattFill prst="lgCheck">
              <a:fgClr>
                <a:srgbClr val="7ED5DE"/>
              </a:fgClr>
              <a:bgClr>
                <a:schemeClr val="accent2"/>
              </a:bgClr>
            </a:patt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accent2"/>
                </a:solidFill>
                <a:latin typeface="Tahoma" panose="020B0604030504040204" pitchFamily="34" charset="0"/>
              </a:rPr>
              <a:t>Деминерализация концентрированной сыворотки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accent2"/>
                </a:solidFill>
                <a:latin typeface="Tahoma" panose="020B0604030504040204" pitchFamily="34" charset="0"/>
              </a:rPr>
              <a:t>на ЭДУ «</a:t>
            </a:r>
            <a:r>
              <a:rPr lang="en-US" altLang="ru-RU" sz="1600" b="1" i="0" dirty="0">
                <a:solidFill>
                  <a:schemeClr val="accent2"/>
                </a:solidFill>
                <a:latin typeface="Tahoma" panose="020B0604030504040204" pitchFamily="34" charset="0"/>
              </a:rPr>
              <a:t>ISTOK-MILK</a:t>
            </a:r>
            <a:r>
              <a:rPr lang="ru-RU" altLang="ru-RU" sz="1600" b="1" i="0" dirty="0">
                <a:solidFill>
                  <a:schemeClr val="accent2"/>
                </a:solidFill>
                <a:latin typeface="Tahoma" panose="020B0604030504040204" pitchFamily="34" charset="0"/>
              </a:rPr>
              <a:t>»</a:t>
            </a:r>
          </a:p>
        </p:txBody>
      </p:sp>
      <p:sp>
        <p:nvSpPr>
          <p:cNvPr id="35851" name="Rectangle 545"/>
          <p:cNvSpPr>
            <a:spLocks noChangeArrowheads="1"/>
          </p:cNvSpPr>
          <p:nvPr/>
        </p:nvSpPr>
        <p:spPr bwMode="auto">
          <a:xfrm>
            <a:off x="395288" y="1557338"/>
            <a:ext cx="1655762" cy="792162"/>
          </a:xfrm>
          <a:prstGeom prst="rect">
            <a:avLst/>
          </a:prstGeom>
          <a:solidFill>
            <a:srgbClr val="E9A805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>
                <a:solidFill>
                  <a:schemeClr val="bg1"/>
                </a:solidFill>
                <a:latin typeface="Tahoma" panose="020B0604030504040204" pitchFamily="34" charset="0"/>
              </a:rPr>
              <a:t>Производство молочного напитка</a:t>
            </a:r>
          </a:p>
        </p:txBody>
      </p:sp>
      <p:sp>
        <p:nvSpPr>
          <p:cNvPr id="35852" name="Rectangle 555"/>
          <p:cNvSpPr>
            <a:spLocks noChangeArrowheads="1"/>
          </p:cNvSpPr>
          <p:nvPr/>
        </p:nvSpPr>
        <p:spPr bwMode="auto">
          <a:xfrm>
            <a:off x="4932363" y="1557338"/>
            <a:ext cx="1800225" cy="1366837"/>
          </a:xfrm>
          <a:prstGeom prst="rect">
            <a:avLst/>
          </a:prstGeom>
          <a:solidFill>
            <a:srgbClr val="12C449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Производство напитка </a:t>
            </a:r>
            <a:r>
              <a:rPr lang="ru-RU" altLang="ru-RU" sz="1600" b="1" i="0" dirty="0" err="1">
                <a:solidFill>
                  <a:schemeClr val="bg1"/>
                </a:solidFill>
                <a:latin typeface="Tahoma" panose="020B0604030504040204" pitchFamily="34" charset="0"/>
              </a:rPr>
              <a:t>сывороточно</a:t>
            </a: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-кефирного с соком</a:t>
            </a:r>
          </a:p>
        </p:txBody>
      </p:sp>
      <p:sp>
        <p:nvSpPr>
          <p:cNvPr id="35854" name="Rectangle 558"/>
          <p:cNvSpPr>
            <a:spLocks noChangeArrowheads="1"/>
          </p:cNvSpPr>
          <p:nvPr/>
        </p:nvSpPr>
        <p:spPr bwMode="auto">
          <a:xfrm>
            <a:off x="395288" y="2420938"/>
            <a:ext cx="1655762" cy="1728787"/>
          </a:xfrm>
          <a:prstGeom prst="rect">
            <a:avLst/>
          </a:prstGeom>
          <a:noFill/>
          <a:ln w="38100">
            <a:solidFill>
              <a:srgbClr val="E9A80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5855" name="Rectangle 560"/>
          <p:cNvSpPr>
            <a:spLocks noChangeArrowheads="1"/>
          </p:cNvSpPr>
          <p:nvPr/>
        </p:nvSpPr>
        <p:spPr bwMode="auto">
          <a:xfrm>
            <a:off x="468313" y="2420938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rgbClr val="E9A805"/>
                </a:solidFill>
                <a:latin typeface="Tahoma" panose="020B0604030504040204" pitchFamily="34" charset="0"/>
              </a:rPr>
              <a:t>Смесь молоко натуральное и молоко обезжиренное –</a:t>
            </a:r>
            <a:r>
              <a:rPr lang="ru-RU" altLang="ru-RU" sz="1800" i="0" dirty="0"/>
              <a:t> </a:t>
            </a:r>
            <a:r>
              <a:rPr lang="ru-RU" altLang="ru-RU" sz="1600" b="1" i="0" dirty="0">
                <a:solidFill>
                  <a:srgbClr val="E9A805"/>
                </a:solidFill>
                <a:latin typeface="Tahoma" panose="020B0604030504040204" pitchFamily="34" charset="0"/>
              </a:rPr>
              <a:t>90%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rgbClr val="E9A805"/>
                </a:solidFill>
                <a:latin typeface="Tahoma" panose="020B0604030504040204" pitchFamily="34" charset="0"/>
              </a:rPr>
              <a:t>Сыворотка     – 10%</a:t>
            </a:r>
          </a:p>
        </p:txBody>
      </p:sp>
      <p:sp>
        <p:nvSpPr>
          <p:cNvPr id="35857" name="Rectangle 565"/>
          <p:cNvSpPr>
            <a:spLocks noChangeArrowheads="1"/>
          </p:cNvSpPr>
          <p:nvPr/>
        </p:nvSpPr>
        <p:spPr bwMode="auto">
          <a:xfrm>
            <a:off x="4932363" y="3068638"/>
            <a:ext cx="1727200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>
                <a:solidFill>
                  <a:srgbClr val="12C449"/>
                </a:solidFill>
                <a:latin typeface="Tahoma" panose="020B0604030504040204" pitchFamily="34" charset="0"/>
              </a:rPr>
              <a:t>Смесь кефир и сок – 65%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>
                <a:solidFill>
                  <a:srgbClr val="12C449"/>
                </a:solidFill>
                <a:latin typeface="Tahoma" panose="020B0604030504040204" pitchFamily="34" charset="0"/>
              </a:rPr>
              <a:t>Сыворотка         – 35%</a:t>
            </a:r>
          </a:p>
        </p:txBody>
      </p:sp>
      <p:sp>
        <p:nvSpPr>
          <p:cNvPr id="35858" name="Rectangle 567"/>
          <p:cNvSpPr>
            <a:spLocks noChangeArrowheads="1"/>
          </p:cNvSpPr>
          <p:nvPr/>
        </p:nvSpPr>
        <p:spPr bwMode="auto">
          <a:xfrm>
            <a:off x="395288" y="4292600"/>
            <a:ext cx="1655762" cy="360363"/>
          </a:xfrm>
          <a:prstGeom prst="rect">
            <a:avLst/>
          </a:prstGeom>
          <a:solidFill>
            <a:srgbClr val="E9A805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Пастеризация</a:t>
            </a:r>
          </a:p>
        </p:txBody>
      </p:sp>
      <p:sp>
        <p:nvSpPr>
          <p:cNvPr id="35859" name="Rectangle 568"/>
          <p:cNvSpPr>
            <a:spLocks noChangeArrowheads="1"/>
          </p:cNvSpPr>
          <p:nvPr/>
        </p:nvSpPr>
        <p:spPr bwMode="auto">
          <a:xfrm>
            <a:off x="395288" y="4724400"/>
            <a:ext cx="1655762" cy="360363"/>
          </a:xfrm>
          <a:prstGeom prst="rect">
            <a:avLst/>
          </a:prstGeom>
          <a:solidFill>
            <a:srgbClr val="E9A805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Охлаждение</a:t>
            </a:r>
          </a:p>
        </p:txBody>
      </p:sp>
      <p:sp>
        <p:nvSpPr>
          <p:cNvPr id="35860" name="Rectangle 569"/>
          <p:cNvSpPr>
            <a:spLocks noChangeArrowheads="1"/>
          </p:cNvSpPr>
          <p:nvPr/>
        </p:nvSpPr>
        <p:spPr bwMode="auto">
          <a:xfrm>
            <a:off x="395288" y="5157788"/>
            <a:ext cx="1655762" cy="358775"/>
          </a:xfrm>
          <a:prstGeom prst="rect">
            <a:avLst/>
          </a:prstGeom>
          <a:solidFill>
            <a:srgbClr val="E9A805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Розлив</a:t>
            </a:r>
          </a:p>
        </p:txBody>
      </p:sp>
      <p:sp>
        <p:nvSpPr>
          <p:cNvPr id="35861" name="Rectangle 570"/>
          <p:cNvSpPr>
            <a:spLocks noChangeArrowheads="1"/>
          </p:cNvSpPr>
          <p:nvPr/>
        </p:nvSpPr>
        <p:spPr bwMode="auto">
          <a:xfrm>
            <a:off x="4932363" y="4724400"/>
            <a:ext cx="1800225" cy="360363"/>
          </a:xfrm>
          <a:prstGeom prst="rect">
            <a:avLst/>
          </a:prstGeom>
          <a:solidFill>
            <a:srgbClr val="12C449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>
                <a:solidFill>
                  <a:schemeClr val="bg1"/>
                </a:solidFill>
                <a:latin typeface="Tahoma" panose="020B0604030504040204" pitchFamily="34" charset="0"/>
              </a:rPr>
              <a:t>Розлив</a:t>
            </a:r>
          </a:p>
        </p:txBody>
      </p:sp>
      <p:sp>
        <p:nvSpPr>
          <p:cNvPr id="35862" name="Rectangle 571"/>
          <p:cNvSpPr>
            <a:spLocks noChangeArrowheads="1"/>
          </p:cNvSpPr>
          <p:nvPr/>
        </p:nvSpPr>
        <p:spPr bwMode="auto">
          <a:xfrm>
            <a:off x="4932363" y="4292600"/>
            <a:ext cx="1800225" cy="360363"/>
          </a:xfrm>
          <a:prstGeom prst="rect">
            <a:avLst/>
          </a:prstGeom>
          <a:solidFill>
            <a:srgbClr val="12C449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>
                <a:solidFill>
                  <a:schemeClr val="bg1"/>
                </a:solidFill>
                <a:latin typeface="Tahoma" panose="020B0604030504040204" pitchFamily="34" charset="0"/>
              </a:rPr>
              <a:t>Охлаждение</a:t>
            </a:r>
          </a:p>
        </p:txBody>
      </p:sp>
      <p:sp>
        <p:nvSpPr>
          <p:cNvPr id="35863" name="Rectangle 573"/>
          <p:cNvSpPr>
            <a:spLocks noChangeArrowheads="1"/>
          </p:cNvSpPr>
          <p:nvPr/>
        </p:nvSpPr>
        <p:spPr bwMode="auto">
          <a:xfrm>
            <a:off x="6877050" y="2420938"/>
            <a:ext cx="1798638" cy="1728787"/>
          </a:xfrm>
          <a:prstGeom prst="rect">
            <a:avLst/>
          </a:prstGeom>
          <a:noFill/>
          <a:ln w="38100">
            <a:solidFill>
              <a:srgbClr val="12C44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5864" name="Rectangle 574"/>
          <p:cNvSpPr>
            <a:spLocks noChangeArrowheads="1"/>
          </p:cNvSpPr>
          <p:nvPr/>
        </p:nvSpPr>
        <p:spPr bwMode="auto">
          <a:xfrm>
            <a:off x="4932363" y="3068638"/>
            <a:ext cx="1800225" cy="1081087"/>
          </a:xfrm>
          <a:prstGeom prst="rect">
            <a:avLst/>
          </a:prstGeom>
          <a:noFill/>
          <a:ln w="38100">
            <a:solidFill>
              <a:srgbClr val="12C44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5865" name="Line 575"/>
          <p:cNvSpPr>
            <a:spLocks noChangeShapeType="1"/>
          </p:cNvSpPr>
          <p:nvPr/>
        </p:nvSpPr>
        <p:spPr bwMode="auto">
          <a:xfrm flipH="1" flipV="1">
            <a:off x="8820150" y="1340768"/>
            <a:ext cx="72330" cy="482508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w="sm" len="sm"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66" name="Rectangle 576"/>
          <p:cNvSpPr>
            <a:spLocks noChangeArrowheads="1"/>
          </p:cNvSpPr>
          <p:nvPr/>
        </p:nvSpPr>
        <p:spPr bwMode="auto">
          <a:xfrm>
            <a:off x="6877050" y="5229225"/>
            <a:ext cx="1871663" cy="360363"/>
          </a:xfrm>
          <a:prstGeom prst="rect">
            <a:avLst/>
          </a:prstGeom>
          <a:solidFill>
            <a:srgbClr val="12C449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Сквашивание</a:t>
            </a:r>
          </a:p>
        </p:txBody>
      </p:sp>
      <p:sp>
        <p:nvSpPr>
          <p:cNvPr id="35867" name="Rectangle 577"/>
          <p:cNvSpPr>
            <a:spLocks noChangeArrowheads="1"/>
          </p:cNvSpPr>
          <p:nvPr/>
        </p:nvSpPr>
        <p:spPr bwMode="auto">
          <a:xfrm>
            <a:off x="6877050" y="4724400"/>
            <a:ext cx="1871663" cy="360363"/>
          </a:xfrm>
          <a:prstGeom prst="rect">
            <a:avLst/>
          </a:prstGeom>
          <a:solidFill>
            <a:srgbClr val="12C449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>
                <a:solidFill>
                  <a:schemeClr val="bg1"/>
                </a:solidFill>
                <a:latin typeface="Tahoma" panose="020B0604030504040204" pitchFamily="34" charset="0"/>
              </a:rPr>
              <a:t>Пастеризация</a:t>
            </a:r>
          </a:p>
        </p:txBody>
      </p:sp>
      <p:sp>
        <p:nvSpPr>
          <p:cNvPr id="35868" name="Rectangle 578"/>
          <p:cNvSpPr>
            <a:spLocks noChangeArrowheads="1"/>
          </p:cNvSpPr>
          <p:nvPr/>
        </p:nvSpPr>
        <p:spPr bwMode="auto">
          <a:xfrm>
            <a:off x="6877050" y="5661025"/>
            <a:ext cx="1871663" cy="360363"/>
          </a:xfrm>
          <a:prstGeom prst="rect">
            <a:avLst/>
          </a:prstGeom>
          <a:solidFill>
            <a:srgbClr val="12C449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>
                <a:solidFill>
                  <a:schemeClr val="bg1"/>
                </a:solidFill>
                <a:latin typeface="Tahoma" panose="020B0604030504040204" pitchFamily="34" charset="0"/>
              </a:rPr>
              <a:t>Розлив</a:t>
            </a:r>
          </a:p>
        </p:txBody>
      </p:sp>
      <p:sp>
        <p:nvSpPr>
          <p:cNvPr id="35869" name="Rectangle 579"/>
          <p:cNvSpPr>
            <a:spLocks noChangeArrowheads="1"/>
          </p:cNvSpPr>
          <p:nvPr/>
        </p:nvSpPr>
        <p:spPr bwMode="auto">
          <a:xfrm>
            <a:off x="6877050" y="1557338"/>
            <a:ext cx="1798638" cy="792162"/>
          </a:xfrm>
          <a:prstGeom prst="rect">
            <a:avLst/>
          </a:prstGeom>
          <a:solidFill>
            <a:srgbClr val="12C449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>
                <a:solidFill>
                  <a:schemeClr val="bg1"/>
                </a:solidFill>
                <a:latin typeface="Tahoma" panose="020B0604030504040204" pitchFamily="34" charset="0"/>
              </a:rPr>
              <a:t>Производство йогуртных продуктов</a:t>
            </a:r>
          </a:p>
        </p:txBody>
      </p:sp>
      <p:sp>
        <p:nvSpPr>
          <p:cNvPr id="35870" name="Rectangle 580"/>
          <p:cNvSpPr>
            <a:spLocks noChangeArrowheads="1"/>
          </p:cNvSpPr>
          <p:nvPr/>
        </p:nvSpPr>
        <p:spPr bwMode="auto">
          <a:xfrm>
            <a:off x="6877050" y="2420938"/>
            <a:ext cx="1798638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rgbClr val="12C449"/>
                </a:solidFill>
                <a:latin typeface="Tahoma" panose="020B0604030504040204" pitchFamily="34" charset="0"/>
              </a:rPr>
              <a:t>Смесь молоко натуральное и молоко обезжиренное   – 65%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rgbClr val="12C449"/>
                </a:solidFill>
                <a:latin typeface="Tahoma" panose="020B0604030504040204" pitchFamily="34" charset="0"/>
              </a:rPr>
              <a:t>Сыворотка         – 35%</a:t>
            </a:r>
          </a:p>
        </p:txBody>
      </p:sp>
      <p:sp>
        <p:nvSpPr>
          <p:cNvPr id="35871" name="Rectangle 581"/>
          <p:cNvSpPr>
            <a:spLocks noChangeArrowheads="1"/>
          </p:cNvSpPr>
          <p:nvPr/>
        </p:nvSpPr>
        <p:spPr bwMode="auto">
          <a:xfrm>
            <a:off x="6877050" y="4724400"/>
            <a:ext cx="1871663" cy="433388"/>
          </a:xfrm>
          <a:prstGeom prst="rect">
            <a:avLst/>
          </a:prstGeom>
          <a:solidFill>
            <a:srgbClr val="12C449"/>
          </a:solidFill>
          <a:ln>
            <a:noFill/>
          </a:ln>
          <a:extLs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>
                <a:solidFill>
                  <a:schemeClr val="bg1"/>
                </a:solidFill>
                <a:latin typeface="Tahoma" panose="020B0604030504040204" pitchFamily="34" charset="0"/>
              </a:rPr>
              <a:t>Охлаждение</a:t>
            </a:r>
          </a:p>
        </p:txBody>
      </p:sp>
      <p:sp>
        <p:nvSpPr>
          <p:cNvPr id="35872" name="Rectangle 862"/>
          <p:cNvSpPr>
            <a:spLocks noChangeArrowheads="1"/>
          </p:cNvSpPr>
          <p:nvPr/>
        </p:nvSpPr>
        <p:spPr bwMode="auto">
          <a:xfrm>
            <a:off x="6877050" y="4292600"/>
            <a:ext cx="1871663" cy="360363"/>
          </a:xfrm>
          <a:prstGeom prst="rect">
            <a:avLst/>
          </a:prstGeom>
          <a:solidFill>
            <a:srgbClr val="12C44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chemeClr val="bg1"/>
                </a:solidFill>
                <a:latin typeface="Tahoma" panose="020B0604030504040204" pitchFamily="34" charset="0"/>
              </a:rPr>
              <a:t>Пастеризация</a:t>
            </a:r>
          </a:p>
        </p:txBody>
      </p:sp>
      <p:sp>
        <p:nvSpPr>
          <p:cNvPr id="2" name="Стрелка вниз 1"/>
          <p:cNvSpPr/>
          <p:nvPr/>
        </p:nvSpPr>
        <p:spPr bwMode="auto">
          <a:xfrm>
            <a:off x="3310730" y="2322513"/>
            <a:ext cx="360364" cy="16986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Стрелка вниз 33"/>
          <p:cNvSpPr/>
          <p:nvPr/>
        </p:nvSpPr>
        <p:spPr bwMode="auto">
          <a:xfrm>
            <a:off x="3310730" y="3352801"/>
            <a:ext cx="360364" cy="16986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Стрелка вниз 34"/>
          <p:cNvSpPr/>
          <p:nvPr/>
        </p:nvSpPr>
        <p:spPr bwMode="auto">
          <a:xfrm>
            <a:off x="3310730" y="4150632"/>
            <a:ext cx="360364" cy="16986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Стрелка вниз 35"/>
          <p:cNvSpPr/>
          <p:nvPr/>
        </p:nvSpPr>
        <p:spPr bwMode="auto">
          <a:xfrm>
            <a:off x="3310730" y="5422447"/>
            <a:ext cx="360364" cy="16986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 bwMode="auto">
          <a:xfrm flipH="1" flipV="1">
            <a:off x="281053" y="6170159"/>
            <a:ext cx="1909068" cy="430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333399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cxnSp>
        <p:nvCxnSpPr>
          <p:cNvPr id="7" name="Прямая соединительная линия 6"/>
          <p:cNvCxnSpPr/>
          <p:nvPr/>
        </p:nvCxnSpPr>
        <p:spPr bwMode="auto">
          <a:xfrm flipV="1">
            <a:off x="281053" y="1448593"/>
            <a:ext cx="0" cy="4752975"/>
          </a:xfrm>
          <a:prstGeom prst="line">
            <a:avLst/>
          </a:prstGeom>
          <a:ln w="38100">
            <a:solidFill>
              <a:srgbClr val="333399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 bwMode="auto">
          <a:xfrm flipH="1" flipV="1">
            <a:off x="268635" y="1459482"/>
            <a:ext cx="991840" cy="43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333399"/>
            </a:solidFill>
            <a:prstDash val="solid"/>
            <a:round/>
            <a:headEnd type="none" w="sm" len="sm"/>
            <a:tailEnd type="none" w="med" len="med"/>
          </a:ln>
          <a:effectLst/>
        </p:spPr>
      </p:cxnSp>
      <p:sp>
        <p:nvSpPr>
          <p:cNvPr id="57" name="Line 564"/>
          <p:cNvSpPr>
            <a:spLocks noChangeShapeType="1"/>
          </p:cNvSpPr>
          <p:nvPr/>
        </p:nvSpPr>
        <p:spPr bwMode="auto">
          <a:xfrm>
            <a:off x="6300191" y="1339851"/>
            <a:ext cx="2542873" cy="861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" name="Line 564"/>
          <p:cNvSpPr>
            <a:spLocks noChangeShapeType="1"/>
          </p:cNvSpPr>
          <p:nvPr/>
        </p:nvSpPr>
        <p:spPr bwMode="auto">
          <a:xfrm>
            <a:off x="6318000" y="1339851"/>
            <a:ext cx="0" cy="26103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" name="Line 564"/>
          <p:cNvSpPr>
            <a:spLocks noChangeShapeType="1"/>
          </p:cNvSpPr>
          <p:nvPr/>
        </p:nvSpPr>
        <p:spPr bwMode="auto">
          <a:xfrm>
            <a:off x="7812360" y="1348469"/>
            <a:ext cx="0" cy="26103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" name="Line 564"/>
          <p:cNvSpPr>
            <a:spLocks noChangeShapeType="1"/>
          </p:cNvSpPr>
          <p:nvPr/>
        </p:nvSpPr>
        <p:spPr bwMode="auto">
          <a:xfrm>
            <a:off x="1242000" y="1440000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" name="Line 564"/>
          <p:cNvSpPr>
            <a:spLocks noChangeShapeType="1"/>
          </p:cNvSpPr>
          <p:nvPr/>
        </p:nvSpPr>
        <p:spPr bwMode="auto">
          <a:xfrm>
            <a:off x="1235587" y="2290763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" name="Line 564"/>
          <p:cNvSpPr>
            <a:spLocks noChangeShapeType="1"/>
          </p:cNvSpPr>
          <p:nvPr/>
        </p:nvSpPr>
        <p:spPr bwMode="auto">
          <a:xfrm>
            <a:off x="1223169" y="4176494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" name="Line 564"/>
          <p:cNvSpPr>
            <a:spLocks noChangeShapeType="1"/>
          </p:cNvSpPr>
          <p:nvPr/>
        </p:nvSpPr>
        <p:spPr bwMode="auto">
          <a:xfrm>
            <a:off x="1223169" y="4610101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4" name="Line 564"/>
          <p:cNvSpPr>
            <a:spLocks noChangeShapeType="1"/>
          </p:cNvSpPr>
          <p:nvPr/>
        </p:nvSpPr>
        <p:spPr bwMode="auto">
          <a:xfrm>
            <a:off x="1235587" y="5040314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" name="Line 564"/>
          <p:cNvSpPr>
            <a:spLocks noChangeShapeType="1"/>
          </p:cNvSpPr>
          <p:nvPr/>
        </p:nvSpPr>
        <p:spPr bwMode="auto">
          <a:xfrm>
            <a:off x="6324862" y="2924638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" name="Line 564"/>
          <p:cNvSpPr>
            <a:spLocks noChangeShapeType="1"/>
          </p:cNvSpPr>
          <p:nvPr/>
        </p:nvSpPr>
        <p:spPr bwMode="auto">
          <a:xfrm>
            <a:off x="6343887" y="4148600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" name="Line 564"/>
          <p:cNvSpPr>
            <a:spLocks noChangeShapeType="1"/>
          </p:cNvSpPr>
          <p:nvPr/>
        </p:nvSpPr>
        <p:spPr bwMode="auto">
          <a:xfrm>
            <a:off x="6335098" y="4580963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" name="Line 564"/>
          <p:cNvSpPr>
            <a:spLocks noChangeShapeType="1"/>
          </p:cNvSpPr>
          <p:nvPr/>
        </p:nvSpPr>
        <p:spPr bwMode="auto">
          <a:xfrm>
            <a:off x="7812360" y="2275351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" name="Line 564"/>
          <p:cNvSpPr>
            <a:spLocks noChangeShapeType="1"/>
          </p:cNvSpPr>
          <p:nvPr/>
        </p:nvSpPr>
        <p:spPr bwMode="auto">
          <a:xfrm>
            <a:off x="7823745" y="4176494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" name="Line 564"/>
          <p:cNvSpPr>
            <a:spLocks noChangeShapeType="1"/>
          </p:cNvSpPr>
          <p:nvPr/>
        </p:nvSpPr>
        <p:spPr bwMode="auto">
          <a:xfrm>
            <a:off x="7823745" y="4610101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" name="Line 564"/>
          <p:cNvSpPr>
            <a:spLocks noChangeShapeType="1"/>
          </p:cNvSpPr>
          <p:nvPr/>
        </p:nvSpPr>
        <p:spPr bwMode="auto">
          <a:xfrm>
            <a:off x="7812360" y="5112314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" name="Line 564"/>
          <p:cNvSpPr>
            <a:spLocks noChangeShapeType="1"/>
          </p:cNvSpPr>
          <p:nvPr/>
        </p:nvSpPr>
        <p:spPr bwMode="auto">
          <a:xfrm>
            <a:off x="7812360" y="5517588"/>
            <a:ext cx="0" cy="14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4" descr="нанофильтр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2635250"/>
            <a:ext cx="6851650" cy="329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71688" y="1071563"/>
            <a:ext cx="521493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0" dirty="0">
                <a:solidFill>
                  <a:srgbClr val="0854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НАНОФИЛЬТРАЦИЯ</a:t>
            </a:r>
            <a:endParaRPr lang="ru-RU" sz="36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2292" name="Рисунок 6" descr="шапк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71688" y="1071563"/>
            <a:ext cx="521493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0" dirty="0">
                <a:solidFill>
                  <a:srgbClr val="0854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НАНОФИЛЬТРАЦИЯ</a:t>
            </a:r>
            <a:endParaRPr lang="ru-RU" sz="36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4339" name="Рисунок 6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2060575"/>
            <a:ext cx="577215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Прямоугольник 3"/>
          <p:cNvSpPr>
            <a:spLocks noChangeArrowheads="1"/>
          </p:cNvSpPr>
          <p:nvPr/>
        </p:nvSpPr>
        <p:spPr bwMode="auto">
          <a:xfrm>
            <a:off x="1685925" y="4941888"/>
            <a:ext cx="5600700" cy="5746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/>
            <a:r>
              <a:rPr lang="ru-RU" altLang="ru-RU"/>
              <a:t>Принципиальная технологическая схема процесса нанофильтрации</a:t>
            </a:r>
          </a:p>
        </p:txBody>
      </p:sp>
    </p:spTree>
    <p:extLst>
      <p:ext uri="{BB962C8B-B14F-4D97-AF65-F5344CB8AC3E}">
        <p14:creationId xmlns:p14="http://schemas.microsoft.com/office/powerpoint/2010/main" val="283943379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71688" y="1071563"/>
            <a:ext cx="521493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0" dirty="0">
                <a:solidFill>
                  <a:srgbClr val="0854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НАНОФИЛЬТРАЦИЯ</a:t>
            </a:r>
            <a:endParaRPr lang="ru-RU" sz="36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4339" name="Рисунок 6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36" y="2480978"/>
            <a:ext cx="4503520" cy="30243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4012" y="1717675"/>
            <a:ext cx="40979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Зависимость степени удаления ионов минеральных солей от фактора объемного </a:t>
            </a:r>
            <a:r>
              <a:rPr lang="ru-RU" sz="1400" i="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концентрирования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170" y="2475470"/>
            <a:ext cx="4184990" cy="31096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29088" y="1717675"/>
            <a:ext cx="45026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Зависимость степени удаления золы и молочной кислоты от фактора объёмного концентрирования творожной сыворотки </a:t>
            </a:r>
            <a:r>
              <a:rPr lang="ru-RU" sz="1400" i="0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нанофильтрацией</a:t>
            </a:r>
            <a:r>
              <a:rPr lang="ru-RU" sz="1400" i="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4464" y="5802665"/>
            <a:ext cx="8815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На основе данных опубликованных в статье журнала </a:t>
            </a:r>
            <a:r>
              <a:rPr lang="ru-RU" sz="1200" i="0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Молочнохозяйственный</a:t>
            </a:r>
            <a:r>
              <a:rPr lang="ru-RU" sz="1200" i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sz="1200" i="0" dirty="0">
                <a:solidFill>
                  <a:srgbClr val="000000"/>
                </a:solidFill>
                <a:latin typeface="Verdana" panose="020B0604030504040204" pitchFamily="34" charset="0"/>
              </a:rPr>
              <a:t>вестник, №1 (21), I кв. </a:t>
            </a:r>
            <a:r>
              <a:rPr lang="ru-RU" sz="1200" i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2016, за авторством </a:t>
            </a:r>
            <a:r>
              <a:rPr lang="ru-RU" sz="1200" i="0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Шохаловой</a:t>
            </a:r>
            <a:r>
              <a:rPr lang="ru-RU" sz="1200" i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В.Н, Кузина А.А, </a:t>
            </a:r>
            <a:r>
              <a:rPr lang="ru-RU" sz="1200" i="0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Дыкало</a:t>
            </a:r>
            <a:r>
              <a:rPr lang="ru-RU" sz="1200" i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Н.Я, Нероновой Е.Ю, </a:t>
            </a:r>
            <a:r>
              <a:rPr lang="ru-RU" sz="1200" i="0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Шохалова</a:t>
            </a:r>
            <a:r>
              <a:rPr lang="ru-RU" sz="1200" i="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В.А.</a:t>
            </a:r>
            <a:endParaRPr lang="ru-RU" sz="12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6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903288"/>
            <a:ext cx="8245475" cy="57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Прямоугольник 2"/>
          <p:cNvSpPr>
            <a:spLocks noChangeArrowheads="1"/>
          </p:cNvSpPr>
          <p:nvPr/>
        </p:nvSpPr>
        <p:spPr bwMode="auto">
          <a:xfrm>
            <a:off x="36513" y="903288"/>
            <a:ext cx="4762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Aft>
                <a:spcPts val="800"/>
              </a:spcAft>
            </a:pPr>
            <a:r>
              <a:rPr lang="ru-RU" altLang="ru-RU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НАНОФИЛЬТРАЦИОННАЯ УСТАНОВКА «</a:t>
            </a:r>
            <a:r>
              <a:rPr lang="en-US" altLang="ru-RU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ISTOK</a:t>
            </a:r>
            <a:r>
              <a:rPr lang="ru-RU" altLang="ru-RU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»</a:t>
            </a: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620713"/>
            <a:ext cx="4537075" cy="604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Рисунок 6" descr="шапк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Прямоугольник 6"/>
          <p:cNvSpPr>
            <a:spLocks noChangeArrowheads="1"/>
          </p:cNvSpPr>
          <p:nvPr/>
        </p:nvSpPr>
        <p:spPr bwMode="auto">
          <a:xfrm>
            <a:off x="4476750" y="5630863"/>
            <a:ext cx="47625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Aft>
                <a:spcPts val="800"/>
              </a:spcAft>
            </a:pPr>
            <a:r>
              <a:rPr lang="ru-RU" altLang="ru-RU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НАНОФИЛЬТРАЦИОННАЯ УСТАНОВКА «</a:t>
            </a:r>
            <a:r>
              <a:rPr lang="en-US" altLang="ru-RU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ISTOK</a:t>
            </a:r>
            <a:r>
              <a:rPr lang="ru-RU" altLang="ru-RU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»</a:t>
            </a:r>
          </a:p>
        </p:txBody>
      </p:sp>
      <p:pic>
        <p:nvPicPr>
          <p:cNvPr id="18437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3" t="1405"/>
          <a:stretch>
            <a:fillRect/>
          </a:stretch>
        </p:blipFill>
        <p:spPr bwMode="auto">
          <a:xfrm>
            <a:off x="4772025" y="1766888"/>
            <a:ext cx="4371975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6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t="6926" r="7529" b="7182"/>
          <a:stretch/>
        </p:blipFill>
        <p:spPr>
          <a:xfrm rot="60000">
            <a:off x="1475656" y="1844824"/>
            <a:ext cx="5904656" cy="4464497"/>
          </a:xfrm>
          <a:prstGeom prst="rect">
            <a:avLst/>
          </a:prstGeom>
          <a:scene3d>
            <a:camera prst="orthographicFront">
              <a:rot lat="0" lon="0" rev="60000"/>
            </a:camera>
            <a:lightRig rig="threePt" dir="t"/>
          </a:scene3d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1000125" y="714375"/>
            <a:ext cx="4929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ПУЛЬТ УПРАВЛЕНИЯ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9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установкой нанофильтрации</a:t>
            </a:r>
            <a:endParaRPr lang="ru-RU" altLang="ru-RU" sz="1900" b="1" i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Группа 6"/>
          <p:cNvGrpSpPr>
            <a:grpSpLocks/>
          </p:cNvGrpSpPr>
          <p:nvPr/>
        </p:nvGrpSpPr>
        <p:grpSpPr bwMode="auto">
          <a:xfrm>
            <a:off x="1331640" y="903288"/>
            <a:ext cx="6096000" cy="5357813"/>
            <a:chOff x="1404945" y="1000108"/>
            <a:chExt cx="6096013" cy="5357850"/>
          </a:xfrm>
        </p:grpSpPr>
        <p:pic>
          <p:nvPicPr>
            <p:cNvPr id="22532" name="Рисунок 2" descr="ЭЛЕКТРОДИАЛИЗ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45" y="1983460"/>
              <a:ext cx="6096013" cy="4374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286009" y="1000108"/>
              <a:ext cx="5214949" cy="64611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81628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i="0" dirty="0">
                  <a:solidFill>
                    <a:srgbClr val="08546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cs typeface="Tahoma" pitchFamily="34" charset="0"/>
                </a:rPr>
                <a:t>ЭЛЕКТРОДИАЛИЗ</a:t>
              </a:r>
              <a:endParaRPr lang="ru-RU" sz="32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pic>
        <p:nvPicPr>
          <p:cNvPr id="22531" name="Рисунок 5" descr="шапк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4000" y="2592000"/>
            <a:ext cx="2516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0" dirty="0">
                <a:solidFill>
                  <a:srgbClr val="2D7C9D"/>
                </a:solidFill>
              </a:rPr>
              <a:t>H</a:t>
            </a:r>
            <a:endParaRPr lang="ru-RU" i="0" dirty="0">
              <a:solidFill>
                <a:srgbClr val="2D7C9D"/>
              </a:solidFill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9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46736"/>
            <a:ext cx="8229600" cy="1385887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solidFill>
                  <a:srgbClr val="08546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МИНЕРАЛЬНЫЙ СОСТАВ ДЕМИНЕРАЛИЗОВАННОЙ СЫВОРОТКИ</a:t>
            </a:r>
          </a:p>
        </p:txBody>
      </p:sp>
      <p:graphicFrame>
        <p:nvGraphicFramePr>
          <p:cNvPr id="2560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680528"/>
              </p:ext>
            </p:extLst>
          </p:nvPr>
        </p:nvGraphicFramePr>
        <p:xfrm>
          <a:off x="2195736" y="1253954"/>
          <a:ext cx="4525739" cy="2744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Диаграмма" r:id="rId4" imgW="4328124" imgH="2644053" progId="Excel.Chart.8">
                  <p:embed/>
                </p:oleObj>
              </mc:Choice>
              <mc:Fallback>
                <p:oleObj name="Диаграмма" r:id="rId4" imgW="4328124" imgH="2644053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253954"/>
                        <a:ext cx="4525739" cy="27449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9904646"/>
              </p:ext>
            </p:extLst>
          </p:nvPr>
        </p:nvGraphicFramePr>
        <p:xfrm>
          <a:off x="2195735" y="3929663"/>
          <a:ext cx="4525739" cy="2733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Диаграмма" r:id="rId6" imgW="4400702" imgH="2657551" progId="Excel.Chart.8">
                  <p:embed/>
                </p:oleObj>
              </mc:Choice>
              <mc:Fallback>
                <p:oleObj name="Диаграмма" r:id="rId6" imgW="4400702" imgH="265755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5" y="3929663"/>
                        <a:ext cx="4525739" cy="2733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 descr="шапка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56328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Группа 6"/>
          <p:cNvGrpSpPr>
            <a:grpSpLocks/>
          </p:cNvGrpSpPr>
          <p:nvPr/>
        </p:nvGrpSpPr>
        <p:grpSpPr bwMode="auto">
          <a:xfrm>
            <a:off x="714375" y="928688"/>
            <a:ext cx="7732713" cy="5441950"/>
            <a:chOff x="714348" y="928670"/>
            <a:chExt cx="7732182" cy="5441916"/>
          </a:xfrm>
        </p:grpSpPr>
        <p:pic>
          <p:nvPicPr>
            <p:cNvPr id="24580" name="Рисунок 2" descr="ГРАФИК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48" y="2071678"/>
              <a:ext cx="7732182" cy="4298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1" name="TextBox 4"/>
            <p:cNvSpPr txBox="1">
              <a:spLocks noChangeArrowheads="1"/>
            </p:cNvSpPr>
            <p:nvPr/>
          </p:nvSpPr>
          <p:spPr bwMode="auto">
            <a:xfrm>
              <a:off x="785786" y="928670"/>
              <a:ext cx="7643866" cy="840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159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159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159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159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800" b="1" i="0">
                  <a:solidFill>
                    <a:srgbClr val="08546C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Зависимость титруемой кислотности от степени обессоливания сепарируемой творожной молочной сыворотки при деминерализации методом электродиализа</a:t>
              </a:r>
              <a:endParaRPr lang="ru-RU" altLang="ru-RU" sz="1800" i="0">
                <a:latin typeface="Calibri" panose="020F0502020204030204" pitchFamily="34" charset="0"/>
              </a:endParaRPr>
            </a:p>
          </p:txBody>
        </p:sp>
      </p:grpSp>
      <p:pic>
        <p:nvPicPr>
          <p:cNvPr id="24579" name="Рисунок 5" descr="шапк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600075"/>
            <a:ext cx="5057775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Рисунок 6" descr="шапк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Прямоугольник 4"/>
          <p:cNvSpPr>
            <a:spLocks noChangeArrowheads="1"/>
          </p:cNvSpPr>
          <p:nvPr/>
        </p:nvSpPr>
        <p:spPr bwMode="auto">
          <a:xfrm>
            <a:off x="592138" y="454025"/>
            <a:ext cx="4572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>
                <a:latin typeface="Tahoma" panose="020B0604030504040204" pitchFamily="34" charset="0"/>
                <a:cs typeface="Tahoma" panose="020B0604030504040204" pitchFamily="34" charset="0"/>
              </a:rPr>
              <a:t>ЭЛЕКТРОДИАЛИЗНАЯ УСТАНОВКА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0">
                <a:latin typeface="Tahoma" panose="020B0604030504040204" pitchFamily="34" charset="0"/>
                <a:cs typeface="Tahoma" panose="020B0604030504040204" pitchFamily="34" charset="0"/>
              </a:rPr>
              <a:t>ЭДУ «</a:t>
            </a:r>
            <a:r>
              <a:rPr lang="en-US" altLang="ru-RU" sz="1600" b="1" i="0">
                <a:latin typeface="Tahoma" panose="020B0604030504040204" pitchFamily="34" charset="0"/>
                <a:cs typeface="Tahoma" panose="020B0604030504040204" pitchFamily="34" charset="0"/>
              </a:rPr>
              <a:t>ISTOK-MILK</a:t>
            </a:r>
            <a:r>
              <a:rPr lang="ru-RU" altLang="ru-RU" sz="1600" b="1" i="0">
                <a:latin typeface="Tahoma" panose="020B0604030504040204" pitchFamily="34" charset="0"/>
                <a:cs typeface="Tahoma" panose="020B0604030504040204" pitchFamily="34" charset="0"/>
              </a:rPr>
              <a:t>» ЭТО:</a:t>
            </a:r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4792663" y="679450"/>
            <a:ext cx="2752725" cy="2663825"/>
          </a:xfrm>
          <a:prstGeom prst="rect">
            <a:avLst/>
          </a:prstGeom>
          <a:effectLst/>
        </p:spPr>
        <p:txBody>
          <a:bodyPr>
            <a:normAutofit fontScale="92500" lnSpcReduction="20000"/>
          </a:bodyPr>
          <a:lstStyle/>
          <a:p>
            <a:pPr marL="342900" indent="-342900" defTabSz="914400" eaLnBrk="1" fontAlgn="auto" hangingPunct="1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lang="ru-RU" sz="1600" b="1" i="0" dirty="0">
                <a:latin typeface="+mj-lt"/>
              </a:rPr>
              <a:t>Эффективное энергопотребление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Char char="§"/>
              <a:defRPr/>
            </a:pPr>
            <a:r>
              <a:rPr lang="ru-RU" sz="1600" b="1" i="0" dirty="0">
                <a:latin typeface="+mj-lt"/>
              </a:rPr>
              <a:t>Автоматическая  система управления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Char char="§"/>
              <a:defRPr/>
            </a:pPr>
            <a:r>
              <a:rPr lang="ru-RU" sz="1600" b="1" i="0" dirty="0">
                <a:latin typeface="+mj-lt"/>
              </a:rPr>
              <a:t>Компактный размер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80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Char char="§"/>
              <a:defRPr/>
            </a:pPr>
            <a:r>
              <a:rPr lang="ru-RU" sz="1600" b="1" i="0" dirty="0">
                <a:latin typeface="+mj-lt"/>
              </a:rPr>
              <a:t>Современные материалы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anose="05000000000000000000" pitchFamily="2" charset="2"/>
              <a:buChar char="§"/>
              <a:defRPr/>
            </a:pPr>
            <a:r>
              <a:rPr lang="ru-RU" sz="1600" b="1" i="0" dirty="0">
                <a:latin typeface="+mj-lt"/>
              </a:rPr>
              <a:t>Привлекательная цена в сравнении         с импортными аналогами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ru-RU" sz="2400" i="0" dirty="0">
              <a:latin typeface="+mj-lt"/>
            </a:endParaRPr>
          </a:p>
        </p:txBody>
      </p:sp>
      <p:sp>
        <p:nvSpPr>
          <p:cNvPr id="31750" name="Стрелка вправо 2"/>
          <p:cNvSpPr>
            <a:spLocks noChangeArrowheads="1"/>
          </p:cNvSpPr>
          <p:nvPr/>
        </p:nvSpPr>
        <p:spPr bwMode="auto">
          <a:xfrm>
            <a:off x="4787900" y="744538"/>
            <a:ext cx="300038" cy="158750"/>
          </a:xfrm>
          <a:prstGeom prst="rightArrow">
            <a:avLst>
              <a:gd name="adj1" fmla="val 50000"/>
              <a:gd name="adj2" fmla="val 4987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/>
            <a:endParaRPr lang="ru-RU" altLang="ru-RU"/>
          </a:p>
        </p:txBody>
      </p:sp>
      <p:sp>
        <p:nvSpPr>
          <p:cNvPr id="31751" name="Стрелка вправо 15"/>
          <p:cNvSpPr>
            <a:spLocks noChangeArrowheads="1"/>
          </p:cNvSpPr>
          <p:nvPr/>
        </p:nvSpPr>
        <p:spPr bwMode="auto">
          <a:xfrm>
            <a:off x="4787900" y="1190625"/>
            <a:ext cx="300038" cy="158750"/>
          </a:xfrm>
          <a:prstGeom prst="rightArrow">
            <a:avLst>
              <a:gd name="adj1" fmla="val 50000"/>
              <a:gd name="adj2" fmla="val 4987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/>
            <a:endParaRPr lang="ru-RU" altLang="ru-RU"/>
          </a:p>
        </p:txBody>
      </p:sp>
      <p:sp>
        <p:nvSpPr>
          <p:cNvPr id="31752" name="Стрелка вправо 16"/>
          <p:cNvSpPr>
            <a:spLocks noChangeArrowheads="1"/>
          </p:cNvSpPr>
          <p:nvPr/>
        </p:nvSpPr>
        <p:spPr bwMode="auto">
          <a:xfrm>
            <a:off x="4791075" y="1635125"/>
            <a:ext cx="300038" cy="158750"/>
          </a:xfrm>
          <a:prstGeom prst="rightArrow">
            <a:avLst>
              <a:gd name="adj1" fmla="val 50000"/>
              <a:gd name="adj2" fmla="val 4987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/>
            <a:endParaRPr lang="ru-RU" altLang="ru-RU"/>
          </a:p>
        </p:txBody>
      </p:sp>
      <p:sp>
        <p:nvSpPr>
          <p:cNvPr id="31753" name="Стрелка вправо 19"/>
          <p:cNvSpPr>
            <a:spLocks noChangeArrowheads="1"/>
          </p:cNvSpPr>
          <p:nvPr/>
        </p:nvSpPr>
        <p:spPr bwMode="auto">
          <a:xfrm>
            <a:off x="4787900" y="2422525"/>
            <a:ext cx="298450" cy="158750"/>
          </a:xfrm>
          <a:prstGeom prst="rightArrow">
            <a:avLst>
              <a:gd name="adj1" fmla="val 50000"/>
              <a:gd name="adj2" fmla="val 4961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/>
            <a:endParaRPr lang="ru-RU" altLang="ru-RU"/>
          </a:p>
        </p:txBody>
      </p:sp>
      <p:sp>
        <p:nvSpPr>
          <p:cNvPr id="31754" name="Стрелка вправо 20"/>
          <p:cNvSpPr>
            <a:spLocks noChangeArrowheads="1"/>
          </p:cNvSpPr>
          <p:nvPr/>
        </p:nvSpPr>
        <p:spPr bwMode="auto">
          <a:xfrm>
            <a:off x="4787900" y="1954213"/>
            <a:ext cx="300038" cy="158750"/>
          </a:xfrm>
          <a:prstGeom prst="rightArrow">
            <a:avLst>
              <a:gd name="adj1" fmla="val 50000"/>
              <a:gd name="adj2" fmla="val 4987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indent="19685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/>
            <a:endParaRPr lang="ru-RU" altLang="ru-RU"/>
          </a:p>
        </p:txBody>
      </p:sp>
      <p:sp>
        <p:nvSpPr>
          <p:cNvPr id="22" name="Содержимое 2"/>
          <p:cNvSpPr txBox="1">
            <a:spLocks/>
          </p:cNvSpPr>
          <p:nvPr/>
        </p:nvSpPr>
        <p:spPr bwMode="auto">
          <a:xfrm>
            <a:off x="5086350" y="4022725"/>
            <a:ext cx="2306638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>
              <a:lnSpc>
                <a:spcPct val="80000"/>
              </a:lnSpc>
              <a:spcBef>
                <a:spcPct val="0"/>
              </a:spcBef>
              <a:spcAft>
                <a:spcPts val="800"/>
              </a:spcAft>
              <a:buClr>
                <a:srgbClr val="0BD0D9"/>
              </a:buClr>
              <a:buSzPct val="95000"/>
              <a:buFontTx/>
              <a:buNone/>
            </a:pPr>
            <a:r>
              <a:rPr lang="ru-RU" altLang="ru-RU" sz="1600" b="1" i="0">
                <a:latin typeface="Calibri" panose="020F0502020204030204" pitchFamily="34" charset="0"/>
              </a:rPr>
              <a:t>Технологическое оборудование:</a:t>
            </a:r>
            <a:endParaRPr lang="en-US" altLang="ru-RU" sz="1600" b="1" i="0">
              <a:latin typeface="Calibri" panose="020F0502020204030204" pitchFamily="34" charset="0"/>
            </a:endParaRPr>
          </a:p>
          <a:p>
            <a:pPr defTabSz="914400" eaLnBrk="1" hangingPunct="1">
              <a:lnSpc>
                <a:spcPct val="80000"/>
              </a:lnSpc>
              <a:spcBef>
                <a:spcPct val="0"/>
              </a:spcBef>
              <a:spcAft>
                <a:spcPts val="800"/>
              </a:spcAft>
              <a:buClr>
                <a:srgbClr val="0BD0D9"/>
              </a:buClr>
              <a:buSzPct val="95000"/>
              <a:buFontTx/>
              <a:buNone/>
            </a:pPr>
            <a:r>
              <a:rPr lang="ru-RU" altLang="ru-RU" sz="1600" i="0">
                <a:latin typeface="Calibri" panose="020F0502020204030204" pitchFamily="34" charset="0"/>
              </a:rPr>
              <a:t>электродиализные</a:t>
            </a:r>
            <a:r>
              <a:rPr lang="en-US" altLang="ru-RU" sz="1600" i="0">
                <a:latin typeface="Calibri" panose="020F0502020204030204" pitchFamily="34" charset="0"/>
              </a:rPr>
              <a:t> </a:t>
            </a:r>
            <a:r>
              <a:rPr lang="ru-RU" altLang="ru-RU" sz="1600" i="0">
                <a:latin typeface="Calibri" panose="020F0502020204030204" pitchFamily="34" charset="0"/>
              </a:rPr>
              <a:t>модули</a:t>
            </a:r>
            <a:endParaRPr lang="en-US" altLang="ru-RU" sz="1600" i="0">
              <a:latin typeface="Calibri" panose="020F0502020204030204" pitchFamily="34" charset="0"/>
            </a:endParaRPr>
          </a:p>
          <a:p>
            <a:pPr defTabSz="914400" eaLnBrk="1" hangingPunct="1">
              <a:lnSpc>
                <a:spcPct val="80000"/>
              </a:lnSpc>
              <a:spcBef>
                <a:spcPct val="0"/>
              </a:spcBef>
              <a:spcAft>
                <a:spcPts val="800"/>
              </a:spcAft>
              <a:buClr>
                <a:srgbClr val="0BD0D9"/>
              </a:buClr>
              <a:buSzPct val="95000"/>
              <a:buFontTx/>
              <a:buNone/>
            </a:pPr>
            <a:r>
              <a:rPr lang="en-US" altLang="ru-RU" sz="1600" i="0">
                <a:latin typeface="Calibri" panose="020F0502020204030204" pitchFamily="34" charset="0"/>
              </a:rPr>
              <a:t>c</a:t>
            </a:r>
            <a:r>
              <a:rPr lang="ru-RU" altLang="ru-RU" sz="1600" i="0">
                <a:latin typeface="Calibri" panose="020F0502020204030204" pitchFamily="34" charset="0"/>
              </a:rPr>
              <a:t>истема управления</a:t>
            </a:r>
            <a:r>
              <a:rPr lang="en-US" altLang="ru-RU" sz="1600" i="0">
                <a:latin typeface="Calibri" panose="020F0502020204030204" pitchFamily="34" charset="0"/>
              </a:rPr>
              <a:t>      </a:t>
            </a:r>
            <a:r>
              <a:rPr lang="ru-RU" altLang="ru-RU" sz="1600" i="0">
                <a:latin typeface="Calibri" panose="020F0502020204030204" pitchFamily="34" charset="0"/>
              </a:rPr>
              <a:t>с источником питания</a:t>
            </a:r>
            <a:endParaRPr lang="en-US" altLang="ru-RU" sz="1600" i="0">
              <a:latin typeface="Calibri" panose="020F0502020204030204" pitchFamily="34" charset="0"/>
            </a:endParaRPr>
          </a:p>
          <a:p>
            <a:pPr defTabSz="914400" eaLnBrk="1" hangingPunct="1">
              <a:lnSpc>
                <a:spcPct val="80000"/>
              </a:lnSpc>
              <a:spcBef>
                <a:spcPct val="0"/>
              </a:spcBef>
              <a:spcAft>
                <a:spcPts val="800"/>
              </a:spcAft>
              <a:buClr>
                <a:srgbClr val="0BD0D9"/>
              </a:buClr>
              <a:buSzPct val="95000"/>
              <a:buFontTx/>
              <a:buNone/>
            </a:pPr>
            <a:r>
              <a:rPr lang="ru-RU" altLang="ru-RU" sz="1600" i="0">
                <a:latin typeface="Calibri" panose="020F0502020204030204" pitchFamily="34" charset="0"/>
              </a:rPr>
              <a:t>рама с гидравлической</a:t>
            </a:r>
            <a:r>
              <a:rPr lang="en-US" altLang="ru-RU" sz="1600" i="0">
                <a:latin typeface="Calibri" panose="020F0502020204030204" pitchFamily="34" charset="0"/>
              </a:rPr>
              <a:t> </a:t>
            </a:r>
            <a:r>
              <a:rPr lang="ru-RU" altLang="ru-RU" sz="1600" i="0">
                <a:latin typeface="Calibri" panose="020F0502020204030204" pitchFamily="34" charset="0"/>
              </a:rPr>
              <a:t>частью (насосы, </a:t>
            </a:r>
            <a:r>
              <a:rPr lang="en-US" altLang="ru-RU" sz="1600" i="0">
                <a:latin typeface="Calibri" panose="020F0502020204030204" pitchFamily="34" charset="0"/>
              </a:rPr>
              <a:t> </a:t>
            </a:r>
            <a:r>
              <a:rPr lang="ru-RU" altLang="ru-RU" sz="1600" i="0">
                <a:latin typeface="Calibri" panose="020F0502020204030204" pitchFamily="34" charset="0"/>
              </a:rPr>
              <a:t>системы вентилей и трубопроводов, емкостное оборудование)</a:t>
            </a:r>
          </a:p>
        </p:txBody>
      </p:sp>
      <p:sp>
        <p:nvSpPr>
          <p:cNvPr id="23" name="Овал 22"/>
          <p:cNvSpPr/>
          <p:nvPr/>
        </p:nvSpPr>
        <p:spPr>
          <a:xfrm>
            <a:off x="4857750" y="4587875"/>
            <a:ext cx="142875" cy="142875"/>
          </a:xfrm>
          <a:prstGeom prst="ellipse">
            <a:avLst/>
          </a:prstGeom>
          <a:solidFill>
            <a:srgbClr val="90D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i="0"/>
          </a:p>
        </p:txBody>
      </p:sp>
      <p:sp>
        <p:nvSpPr>
          <p:cNvPr id="24" name="Овал 23"/>
          <p:cNvSpPr/>
          <p:nvPr/>
        </p:nvSpPr>
        <p:spPr>
          <a:xfrm>
            <a:off x="4859338" y="5108575"/>
            <a:ext cx="142875" cy="142875"/>
          </a:xfrm>
          <a:prstGeom prst="ellipse">
            <a:avLst/>
          </a:prstGeom>
          <a:solidFill>
            <a:srgbClr val="90D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i="0"/>
          </a:p>
        </p:txBody>
      </p:sp>
      <p:sp>
        <p:nvSpPr>
          <p:cNvPr id="25" name="Овал 24"/>
          <p:cNvSpPr/>
          <p:nvPr/>
        </p:nvSpPr>
        <p:spPr>
          <a:xfrm>
            <a:off x="4865688" y="5646738"/>
            <a:ext cx="142875" cy="142875"/>
          </a:xfrm>
          <a:prstGeom prst="ellipse">
            <a:avLst/>
          </a:prstGeom>
          <a:solidFill>
            <a:srgbClr val="90D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i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6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28625" y="332656"/>
            <a:ext cx="7815783" cy="1368152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Aft>
                <a:spcPts val="800"/>
              </a:spcAft>
              <a:defRPr/>
            </a:pPr>
            <a:r>
              <a:rPr lang="ru-RU" sz="2000" b="1" i="0" dirty="0">
                <a:solidFill>
                  <a:srgbClr val="08546C"/>
                </a:solidFill>
                <a:latin typeface="Tahoma" pitchFamily="34" charset="0"/>
                <a:cs typeface="Tahoma" pitchFamily="34" charset="0"/>
              </a:rPr>
              <a:t>ЭЛЕКТРОДИАЛИЗНАЯ УСТАНОВКА ЭДУ «</a:t>
            </a:r>
            <a:r>
              <a:rPr lang="en-US" sz="2000" b="1" i="0" dirty="0">
                <a:solidFill>
                  <a:srgbClr val="08546C"/>
                </a:solidFill>
                <a:latin typeface="Tahoma" pitchFamily="34" charset="0"/>
                <a:cs typeface="Tahoma" pitchFamily="34" charset="0"/>
              </a:rPr>
              <a:t>ISTOK-MILK</a:t>
            </a:r>
            <a:r>
              <a:rPr lang="ru-RU" sz="2000" b="1" i="0" dirty="0" smtClean="0">
                <a:solidFill>
                  <a:srgbClr val="08546C"/>
                </a:solidFill>
                <a:latin typeface="Tahoma" pitchFamily="34" charset="0"/>
                <a:cs typeface="Tahoma" pitchFamily="34" charset="0"/>
              </a:rPr>
              <a:t>»</a:t>
            </a:r>
            <a:endParaRPr lang="ru-RU" sz="2000" b="1" i="0" dirty="0">
              <a:solidFill>
                <a:srgbClr val="08546C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7" r="5951"/>
          <a:stretch/>
        </p:blipFill>
        <p:spPr>
          <a:xfrm>
            <a:off x="224427" y="1700808"/>
            <a:ext cx="4536504" cy="40770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55" y="2132856"/>
            <a:ext cx="4289319" cy="3216989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5"/>
          <p:cNvSpPr txBox="1">
            <a:spLocks noChangeArrowheads="1"/>
          </p:cNvSpPr>
          <p:nvPr/>
        </p:nvSpPr>
        <p:spPr bwMode="auto">
          <a:xfrm>
            <a:off x="395288" y="692150"/>
            <a:ext cx="49291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ПУЛЬТ УПРАВЛЕНИЯ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9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электродиализной установкой</a:t>
            </a:r>
            <a:endParaRPr lang="ru-RU" altLang="ru-RU" sz="1900" b="1" i="0">
              <a:latin typeface="Calibri" panose="020F0502020204030204" pitchFamily="34" charset="0"/>
            </a:endParaRPr>
          </a:p>
        </p:txBody>
      </p:sp>
      <p:pic>
        <p:nvPicPr>
          <p:cNvPr id="32771" name="Рисунок 8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5472608" cy="4475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8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Box 5"/>
          <p:cNvSpPr txBox="1">
            <a:spLocks noChangeArrowheads="1"/>
          </p:cNvSpPr>
          <p:nvPr/>
        </p:nvSpPr>
        <p:spPr bwMode="auto">
          <a:xfrm>
            <a:off x="714375" y="692150"/>
            <a:ext cx="764381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20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Основные технические характеристики двухмодульной </a:t>
            </a:r>
            <a:endParaRPr lang="en-US" altLang="ru-RU" sz="2000" b="1" i="0">
              <a:solidFill>
                <a:srgbClr val="08546C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2000" b="1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ЭДУ «ISTOK-MILK» </a:t>
            </a:r>
            <a:r>
              <a:rPr lang="ru-RU" altLang="ru-RU" sz="1800" i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(усредненные показатели солесодержания указаны для сыворотки после переработки на установке НФ)</a:t>
            </a:r>
            <a:endParaRPr lang="ru-RU" altLang="ru-RU" sz="1800" i="0">
              <a:latin typeface="Calibri" panose="020F0502020204030204" pitchFamily="34" charset="0"/>
            </a:endParaRPr>
          </a:p>
        </p:txBody>
      </p:sp>
      <p:graphicFrame>
        <p:nvGraphicFramePr>
          <p:cNvPr id="21207" name="Group 7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186820"/>
              </p:ext>
            </p:extLst>
          </p:nvPr>
        </p:nvGraphicFramePr>
        <p:xfrm>
          <a:off x="539750" y="1557338"/>
          <a:ext cx="8064500" cy="4929756"/>
        </p:xfrm>
        <a:graphic>
          <a:graphicData uri="http://schemas.openxmlformats.org/drawingml/2006/table">
            <a:tbl>
              <a:tblPr/>
              <a:tblGrid>
                <a:gridCol w="3960813"/>
                <a:gridCol w="1368425"/>
                <a:gridCol w="1355725"/>
                <a:gridCol w="1379537"/>
              </a:tblGrid>
              <a:tr h="1158207"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Наименование требований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Норма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(творожная сыворотка)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C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Норма </a:t>
                      </a:r>
                    </a:p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(сырная сыворотка)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CFD3"/>
                    </a:solidFill>
                  </a:tcPr>
                </a:tc>
              </a:tr>
              <a:tr h="314305">
                <a:tc>
                  <a:txBody>
                    <a:bodyPr/>
                    <a:lstStyle/>
                    <a:p>
                      <a:pPr marL="0" marR="0" lvl="0" indent="0" algn="l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Тип аппарата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Пресс-фильтр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131">
                <a:tc>
                  <a:txBody>
                    <a:bodyPr/>
                    <a:lstStyle/>
                    <a:p>
                      <a:pPr marL="0" marR="0" lvl="0" indent="0" algn="l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Солесодержание исходной сыворотки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мг/л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до 10000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до 14000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312719">
                <a:tc>
                  <a:txBody>
                    <a:bodyPr/>
                    <a:lstStyle/>
                    <a:p>
                      <a:pPr marL="0" marR="0" lvl="0" indent="0" algn="l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Степень деминерализации (обессоливания)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50-96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779">
                <a:tc>
                  <a:txBody>
                    <a:bodyPr/>
                    <a:lstStyle/>
                    <a:p>
                      <a:pPr marL="0" marR="0" lvl="0" indent="0" algn="l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Начальная титруемая кислотность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210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312719">
                <a:tc>
                  <a:txBody>
                    <a:bodyPr/>
                    <a:lstStyle/>
                    <a:p>
                      <a:pPr marL="0" marR="0" lvl="0" indent="0" algn="l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Окончательное солесодержание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мг/л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5000-400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7000-560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498">
                <a:tc>
                  <a:txBody>
                    <a:bodyPr/>
                    <a:lstStyle/>
                    <a:p>
                      <a:pPr marL="0" marR="0" lvl="0" indent="0" algn="l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Производительность в зависимости                50%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8159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от степени деминерализации                            70%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8159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                                                                                  96%                                                         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/ч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2,5</a:t>
                      </a:r>
                    </a:p>
                    <a:p>
                      <a:pPr marL="0" marR="0" lvl="0" indent="0" algn="ctr" defTabSz="8159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8159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0,5-0,75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2,5</a:t>
                      </a:r>
                    </a:p>
                    <a:p>
                      <a:pPr marL="0" marR="0" lvl="0" indent="0" algn="ctr" defTabSz="8159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8159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0,5-0,75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  <a:tr h="331263">
                <a:tc>
                  <a:txBody>
                    <a:bodyPr/>
                    <a:lstStyle/>
                    <a:p>
                      <a:pPr marL="0" marR="0" lvl="0" indent="0" algn="l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Конечная титруемая кислотность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12-14 </a:t>
                      </a:r>
                    </a:p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(при условии реагентного раскисления)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131">
                <a:tc>
                  <a:txBody>
                    <a:bodyPr/>
                    <a:lstStyle/>
                    <a:p>
                      <a:pPr marL="0" marR="0" lvl="0" indent="0" algn="l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Напряжение питающей сети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380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305">
                <a:tc>
                  <a:txBody>
                    <a:bodyPr/>
                    <a:lstStyle/>
                    <a:p>
                      <a:pPr marL="0" marR="0" lvl="0" indent="0" algn="l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Частота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Гц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2719">
                <a:tc>
                  <a:txBody>
                    <a:bodyPr/>
                    <a:lstStyle/>
                    <a:p>
                      <a:pPr marL="0" marR="0" lvl="0" indent="0" algn="l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Энергозатраты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на удаление 1 кг соли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кВт/кг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2-3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4" descr="шапка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0" y="620713"/>
            <a:ext cx="91440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ТЭО использования деминерализованной сыворотки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 производстве </a:t>
            </a:r>
            <a:r>
              <a:rPr lang="ru-RU" altLang="ru-RU" sz="1800" b="1" i="0" dirty="0" smtClean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молочных продуктов</a:t>
            </a:r>
            <a:endParaRPr lang="ru-RU" altLang="ru-RU" sz="1800" i="0" dirty="0">
              <a:latin typeface="Calibri" panose="020F0502020204030204" pitchFamily="34" charset="0"/>
            </a:endParaRPr>
          </a:p>
        </p:txBody>
      </p:sp>
      <p:sp>
        <p:nvSpPr>
          <p:cNvPr id="36868" name="TextBox 5"/>
          <p:cNvSpPr txBox="1">
            <a:spLocks noChangeArrowheads="1"/>
          </p:cNvSpPr>
          <p:nvPr/>
        </p:nvSpPr>
        <p:spPr bwMode="auto">
          <a:xfrm>
            <a:off x="401638" y="1906588"/>
            <a:ext cx="374332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0" dirty="0">
                <a:solidFill>
                  <a:srgbClr val="08546C"/>
                </a:solidFill>
                <a:cs typeface="Tahoma" panose="020B0604030504040204" pitchFamily="34" charset="0"/>
              </a:rPr>
              <a:t>КАПИТАЛЬНЫЕ ЗАТРАТЫ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800" b="1" i="0" dirty="0">
              <a:solidFill>
                <a:srgbClr val="08546C"/>
              </a:solidFill>
              <a:cs typeface="Tahoma" panose="020B0604030504040204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Ориентировочная стоимость комплекта оборудования состоящего из: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Двухмодульной ЭДУ(</a:t>
            </a:r>
            <a:r>
              <a:rPr lang="en-US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ISTOK-MILK)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НФ установки (</a:t>
            </a:r>
            <a:r>
              <a:rPr lang="en-US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ISTOK)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Составит 25 </a:t>
            </a:r>
            <a:r>
              <a:rPr lang="ru-RU" altLang="ru-RU" sz="1400" b="1" i="0" dirty="0" err="1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млн.рублей</a:t>
            </a:r>
            <a:endParaRPr lang="ru-RU" altLang="ru-RU" sz="1400" b="1" i="0" dirty="0">
              <a:solidFill>
                <a:srgbClr val="08546C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869" name="TextBox 5"/>
          <p:cNvSpPr txBox="1">
            <a:spLocks noChangeArrowheads="1"/>
          </p:cNvSpPr>
          <p:nvPr/>
        </p:nvSpPr>
        <p:spPr bwMode="auto">
          <a:xfrm>
            <a:off x="4789488" y="1906588"/>
            <a:ext cx="4356100" cy="144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0" dirty="0">
                <a:solidFill>
                  <a:srgbClr val="08546C"/>
                </a:solidFill>
                <a:cs typeface="Tahoma" panose="020B0604030504040204" pitchFamily="34" charset="0"/>
              </a:rPr>
              <a:t>ИСХОДНЫЕ ДАННЫЕ ПО ПРОЕКТУ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800" b="1" i="0" dirty="0">
              <a:solidFill>
                <a:schemeClr val="accent2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объём исходной сыворотки, 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поступающей на переработку      100 т/</a:t>
            </a:r>
            <a:r>
              <a:rPr lang="ru-RU" altLang="ru-RU" sz="1400" b="1" i="0" dirty="0" err="1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сут</a:t>
            </a: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800" b="1" i="0" dirty="0">
              <a:solidFill>
                <a:srgbClr val="08546C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доля замены молочного сырья 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сывороткой  </a:t>
            </a:r>
            <a:r>
              <a:rPr lang="ru-RU" altLang="ru-RU" sz="1400" b="1" i="0" dirty="0" smtClean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                              35</a:t>
            </a: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%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800" b="1" i="0" dirty="0">
              <a:solidFill>
                <a:srgbClr val="08546C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870" name="TextBox 5"/>
          <p:cNvSpPr txBox="1">
            <a:spLocks noChangeArrowheads="1"/>
          </p:cNvSpPr>
          <p:nvPr/>
        </p:nvSpPr>
        <p:spPr bwMode="auto">
          <a:xfrm>
            <a:off x="323850" y="1125538"/>
            <a:ext cx="84963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0" dirty="0">
                <a:solidFill>
                  <a:srgbClr val="08546C"/>
                </a:solidFill>
                <a:cs typeface="Tahoma" panose="020B0604030504040204" pitchFamily="34" charset="0"/>
              </a:rPr>
              <a:t>ЦЕЛЬ:</a:t>
            </a:r>
            <a:r>
              <a:rPr lang="ru-RU" altLang="ru-RU" sz="1800" b="1" i="0" dirty="0">
                <a:solidFill>
                  <a:schemeClr val="accent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600" b="1" i="0" dirty="0">
                <a:solidFill>
                  <a:srgbClr val="08546C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заменить часть молочного сырья деминерализованной сывороткой,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rgbClr val="08546C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                  при этом получить товарные продукты с высокими  потребительскими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600" b="1" i="0" dirty="0">
                <a:solidFill>
                  <a:srgbClr val="08546C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                  свойствами</a:t>
            </a:r>
          </a:p>
        </p:txBody>
      </p:sp>
      <p:sp>
        <p:nvSpPr>
          <p:cNvPr id="62472" name="TextBox 5"/>
          <p:cNvSpPr txBox="1">
            <a:spLocks noChangeArrowheads="1"/>
          </p:cNvSpPr>
          <p:nvPr/>
        </p:nvSpPr>
        <p:spPr bwMode="auto">
          <a:xfrm>
            <a:off x="0" y="6129338"/>
            <a:ext cx="9144000" cy="728662"/>
          </a:xfrm>
          <a:prstGeom prst="rect">
            <a:avLst/>
          </a:prstGeom>
          <a:gradFill rotWithShape="1">
            <a:gsLst>
              <a:gs pos="0">
                <a:srgbClr val="3A6367"/>
              </a:gs>
              <a:gs pos="50000">
                <a:srgbClr val="7ED5DE"/>
              </a:gs>
              <a:gs pos="100000">
                <a:srgbClr val="3A6367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1000" b="1" i="0" dirty="0">
              <a:solidFill>
                <a:srgbClr val="2A195B"/>
              </a:solidFill>
              <a:cs typeface="Tahoma" panose="020B0604030504040204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0" dirty="0">
                <a:solidFill>
                  <a:srgbClr val="2A195B"/>
                </a:solidFill>
                <a:cs typeface="Tahoma" panose="020B0604030504040204" pitchFamily="34" charset="0"/>
              </a:rPr>
              <a:t>ОПЫТ ПРЕДПРИЯТИЙ, ВНЕДРИВШИХ ДАННЫЕ ТЕХНОЛОГИИ, ПОКАЗЫВАЕТ, ЧТО СРОК ОКУПАЕМОСТИ ПРОЕКТА НЕ ПРЕВЫШАЕТ 1 ГОДА.</a:t>
            </a:r>
            <a:endParaRPr lang="ru-RU" altLang="ru-RU" sz="900" b="1" i="0" dirty="0">
              <a:solidFill>
                <a:srgbClr val="2A195B"/>
              </a:solidFill>
              <a:cs typeface="Tahoma" panose="020B0604030504040204" pitchFamily="34" charset="0"/>
            </a:endParaRPr>
          </a:p>
        </p:txBody>
      </p:sp>
      <p:sp>
        <p:nvSpPr>
          <p:cNvPr id="36872" name="TextBox 5"/>
          <p:cNvSpPr txBox="1">
            <a:spLocks noChangeArrowheads="1"/>
          </p:cNvSpPr>
          <p:nvPr/>
        </p:nvSpPr>
        <p:spPr bwMode="auto">
          <a:xfrm>
            <a:off x="2916238" y="3689350"/>
            <a:ext cx="3743325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0" dirty="0">
                <a:solidFill>
                  <a:srgbClr val="08546C"/>
                </a:solidFill>
                <a:cs typeface="Tahoma" panose="020B0604030504040204" pitchFamily="34" charset="0"/>
              </a:rPr>
              <a:t>В ИТОГЕ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1400" b="1" i="0" dirty="0">
              <a:solidFill>
                <a:srgbClr val="08546C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Предприятие ежедневно получает </a:t>
            </a:r>
            <a:r>
              <a:rPr lang="ru-RU" altLang="ru-RU" sz="1400" b="1" i="0" dirty="0" err="1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диминерализованную</a:t>
            </a: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сыворотку с содержанием </a:t>
            </a:r>
            <a:r>
              <a:rPr lang="ru-RU" altLang="ru-RU" sz="1400" b="1" i="0" dirty="0" err="1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с.в</a:t>
            </a: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altLang="ru-RU" sz="1400" b="1" i="0" dirty="0" smtClean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12-13% до </a:t>
            </a: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40 т/</a:t>
            </a:r>
            <a:r>
              <a:rPr lang="ru-RU" altLang="ru-RU" sz="1400" b="1" i="0" dirty="0" err="1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сут</a:t>
            </a:r>
            <a:r>
              <a:rPr lang="ru-RU" altLang="ru-RU" sz="1400" b="1" i="0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1400" b="1" dirty="0">
              <a:solidFill>
                <a:srgbClr val="08546C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Которые будут использованы при производстве </a:t>
            </a:r>
            <a:r>
              <a:rPr lang="ru-RU" altLang="ru-RU" sz="1400" b="1" dirty="0" smtClean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молочных продуктов, </a:t>
            </a:r>
            <a:r>
              <a:rPr lang="ru-RU" altLang="ru-RU" sz="1400" b="1" dirty="0">
                <a:solidFill>
                  <a:srgbClr val="0854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 целью частичной замены молока-сырья. 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1800" b="1" i="0" dirty="0">
              <a:solidFill>
                <a:srgbClr val="08546C"/>
              </a:solidFill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7" descr="arch_imag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0"/>
            <a:ext cx="74564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6084168" y="1898292"/>
            <a:ext cx="3059832" cy="4700275"/>
          </a:xfrm>
          <a:prstGeom prst="rect">
            <a:avLst/>
          </a:prstGeom>
          <a:effectLst/>
        </p:spPr>
        <p:txBody>
          <a:bodyPr>
            <a:normAutofit/>
          </a:bodyPr>
          <a:lstStyle/>
          <a:p>
            <a:pPr defTabSz="914400" eaLnBrk="1" fontAlgn="auto" hangingPunct="1">
              <a:spcBef>
                <a:spcPts val="700"/>
              </a:spcBef>
              <a:spcAft>
                <a:spcPts val="700"/>
              </a:spcAft>
              <a:buClr>
                <a:schemeClr val="accent3"/>
              </a:buClr>
              <a:buSzPct val="95000"/>
              <a:defRPr/>
            </a:pPr>
            <a:r>
              <a:rPr lang="ru-RU" sz="2200" b="1" i="0" dirty="0">
                <a:latin typeface="+mj-lt"/>
              </a:rPr>
              <a:t>Разработка</a:t>
            </a:r>
            <a:r>
              <a:rPr lang="en-US" sz="2200" b="1" i="0" dirty="0">
                <a:latin typeface="+mj-lt"/>
              </a:rPr>
              <a:t> </a:t>
            </a:r>
            <a:r>
              <a:rPr lang="ru-RU" sz="2200" b="1" i="0" dirty="0" smtClean="0">
                <a:latin typeface="+mj-lt"/>
              </a:rPr>
              <a:t>проекта</a:t>
            </a:r>
          </a:p>
          <a:p>
            <a:pPr defTabSz="914400" eaLnBrk="1" fontAlgn="auto" hangingPunct="1">
              <a:spcBef>
                <a:spcPts val="700"/>
              </a:spcBef>
              <a:spcAft>
                <a:spcPts val="700"/>
              </a:spcAft>
              <a:buClr>
                <a:schemeClr val="accent3"/>
              </a:buClr>
              <a:buSzPct val="95000"/>
              <a:defRPr/>
            </a:pPr>
            <a:r>
              <a:rPr lang="ru-RU" sz="2200" b="1" i="0" dirty="0" smtClean="0">
                <a:latin typeface="+mj-lt"/>
              </a:rPr>
              <a:t>Проведение научно-исследовательских работ</a:t>
            </a:r>
            <a:endParaRPr lang="ru-RU" sz="2200" b="1" i="0" dirty="0">
              <a:latin typeface="+mj-lt"/>
            </a:endParaRPr>
          </a:p>
          <a:p>
            <a:pPr defTabSz="914400" eaLnBrk="1" fontAlgn="auto" hangingPunct="1">
              <a:spcBef>
                <a:spcPts val="700"/>
              </a:spcBef>
              <a:spcAft>
                <a:spcPts val="700"/>
              </a:spcAft>
              <a:buClr>
                <a:schemeClr val="accent3"/>
              </a:buClr>
              <a:buSzPct val="95000"/>
              <a:defRPr/>
            </a:pPr>
            <a:r>
              <a:rPr lang="ru-RU" sz="2200" b="1" i="0" dirty="0">
                <a:latin typeface="+mj-lt"/>
              </a:rPr>
              <a:t>Изготовление </a:t>
            </a:r>
            <a:r>
              <a:rPr lang="en-US" sz="2200" b="1" i="0" dirty="0">
                <a:latin typeface="+mj-lt"/>
              </a:rPr>
              <a:t>    </a:t>
            </a:r>
            <a:r>
              <a:rPr lang="ru-RU" sz="2200" b="1" i="0" dirty="0">
                <a:latin typeface="+mj-lt"/>
              </a:rPr>
              <a:t>и</a:t>
            </a:r>
            <a:r>
              <a:rPr lang="en-US" sz="2200" b="1" i="0" dirty="0">
                <a:latin typeface="+mj-lt"/>
              </a:rPr>
              <a:t> </a:t>
            </a:r>
            <a:r>
              <a:rPr lang="ru-RU" sz="2200" b="1" i="0" dirty="0">
                <a:latin typeface="+mj-lt"/>
              </a:rPr>
              <a:t>поставка оборудования под ключ</a:t>
            </a:r>
          </a:p>
          <a:p>
            <a:pPr defTabSz="914400" eaLnBrk="1" fontAlgn="auto" hangingPunct="1">
              <a:spcBef>
                <a:spcPts val="700"/>
              </a:spcBef>
              <a:spcAft>
                <a:spcPts val="600"/>
              </a:spcAft>
              <a:buClr>
                <a:schemeClr val="accent3"/>
              </a:buClr>
              <a:buSzPct val="95000"/>
              <a:defRPr/>
            </a:pPr>
            <a:r>
              <a:rPr lang="ru-RU" sz="2200" b="1" i="0" dirty="0">
                <a:latin typeface="+mj-lt"/>
              </a:rPr>
              <a:t>Гарантийный  </a:t>
            </a:r>
            <a:r>
              <a:rPr lang="en-US" sz="2200" b="1" i="0" dirty="0">
                <a:latin typeface="+mj-lt"/>
              </a:rPr>
              <a:t>    </a:t>
            </a:r>
            <a:r>
              <a:rPr lang="ru-RU" sz="2200" b="1" i="0" dirty="0">
                <a:latin typeface="+mj-lt"/>
              </a:rPr>
              <a:t>и </a:t>
            </a:r>
            <a:r>
              <a:rPr lang="ru-RU" sz="2200" b="1" i="0" dirty="0" smtClean="0">
                <a:latin typeface="+mj-lt"/>
              </a:rPr>
              <a:t>послегарантийный </a:t>
            </a:r>
            <a:r>
              <a:rPr lang="ru-RU" sz="2200" b="1" i="0" dirty="0">
                <a:latin typeface="+mj-lt"/>
              </a:rPr>
              <a:t>сервис</a:t>
            </a: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600"/>
              </a:spcAft>
              <a:buClr>
                <a:schemeClr val="accent3"/>
              </a:buClr>
              <a:buSzPct val="95000"/>
              <a:defRPr/>
            </a:pPr>
            <a:endParaRPr lang="ru-RU" sz="2500" i="0" dirty="0">
              <a:latin typeface="+mj-lt"/>
            </a:endParaRPr>
          </a:p>
        </p:txBody>
      </p:sp>
      <p:pic>
        <p:nvPicPr>
          <p:cNvPr id="37892" name="Рисунок 4" descr="шапк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-14114"/>
            <a:ext cx="9286875" cy="91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/>
          <p:nvPr/>
        </p:nvSpPr>
        <p:spPr>
          <a:xfrm>
            <a:off x="5724128" y="2060848"/>
            <a:ext cx="142875" cy="14287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i="0"/>
          </a:p>
        </p:txBody>
      </p:sp>
      <p:sp>
        <p:nvSpPr>
          <p:cNvPr id="7" name="Овал 6"/>
          <p:cNvSpPr/>
          <p:nvPr/>
        </p:nvSpPr>
        <p:spPr>
          <a:xfrm>
            <a:off x="5724127" y="2564904"/>
            <a:ext cx="142875" cy="14287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i="0"/>
          </a:p>
        </p:txBody>
      </p:sp>
      <p:sp>
        <p:nvSpPr>
          <p:cNvPr id="9" name="Овал 8"/>
          <p:cNvSpPr/>
          <p:nvPr/>
        </p:nvSpPr>
        <p:spPr>
          <a:xfrm>
            <a:off x="5724126" y="3722464"/>
            <a:ext cx="142875" cy="14287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i="0"/>
          </a:p>
        </p:txBody>
      </p:sp>
      <p:sp>
        <p:nvSpPr>
          <p:cNvPr id="8" name="Овал 7"/>
          <p:cNvSpPr/>
          <p:nvPr/>
        </p:nvSpPr>
        <p:spPr>
          <a:xfrm>
            <a:off x="5724125" y="5290232"/>
            <a:ext cx="142875" cy="14287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i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t="3000" r="-5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Рисунок 4" descr="шапк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44000" y="2286000"/>
            <a:ext cx="1378800" cy="223138"/>
          </a:xfrm>
          <a:prstGeom prst="rect">
            <a:avLst/>
          </a:prstGeom>
          <a:solidFill>
            <a:srgbClr val="29BAD7"/>
          </a:solidFill>
        </p:spPr>
        <p:txBody>
          <a:bodyPr wrap="square" rtlCol="0">
            <a:spAutoFit/>
          </a:bodyPr>
          <a:lstStyle/>
          <a:p>
            <a:r>
              <a:rPr lang="ru-RU" sz="800" b="1" i="0" dirty="0" smtClean="0">
                <a:solidFill>
                  <a:schemeClr val="bg1"/>
                </a:solidFill>
              </a:rPr>
              <a:t>ООО ИП «Щекиноазот»</a:t>
            </a:r>
            <a:endParaRPr lang="ru-RU" sz="800" b="1" i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183264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1"/>
          <p:cNvSpPr>
            <a:spLocks noChangeArrowheads="1"/>
          </p:cNvSpPr>
          <p:nvPr/>
        </p:nvSpPr>
        <p:spPr bwMode="auto">
          <a:xfrm>
            <a:off x="0" y="7381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32"/>
          <p:cNvSpPr>
            <a:spLocks noChangeArrowheads="1"/>
          </p:cNvSpPr>
          <p:nvPr/>
        </p:nvSpPr>
        <p:spPr bwMode="auto">
          <a:xfrm>
            <a:off x="0" y="8601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33"/>
          <p:cNvSpPr>
            <a:spLocks noChangeArrowheads="1"/>
          </p:cNvSpPr>
          <p:nvPr/>
        </p:nvSpPr>
        <p:spPr bwMode="auto">
          <a:xfrm>
            <a:off x="0" y="1059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0" y="12715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35"/>
          <p:cNvSpPr>
            <a:spLocks noChangeArrowheads="1"/>
          </p:cNvSpPr>
          <p:nvPr/>
        </p:nvSpPr>
        <p:spPr bwMode="auto">
          <a:xfrm>
            <a:off x="0" y="14287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36"/>
          <p:cNvSpPr>
            <a:spLocks noChangeArrowheads="1"/>
          </p:cNvSpPr>
          <p:nvPr/>
        </p:nvSpPr>
        <p:spPr bwMode="auto">
          <a:xfrm>
            <a:off x="0" y="16430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37"/>
          <p:cNvSpPr>
            <a:spLocks noChangeArrowheads="1"/>
          </p:cNvSpPr>
          <p:nvPr/>
        </p:nvSpPr>
        <p:spPr bwMode="auto">
          <a:xfrm>
            <a:off x="0" y="18345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0" y="16622"/>
            <a:ext cx="9144000" cy="6665667"/>
            <a:chOff x="0" y="0"/>
            <a:chExt cx="9144000" cy="6665667"/>
          </a:xfrm>
        </p:grpSpPr>
        <p:pic>
          <p:nvPicPr>
            <p:cNvPr id="37892" name="Рисунок 4" descr="шапка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903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469256" y="1007927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i="0" dirty="0" smtClean="0">
                  <a:solidFill>
                    <a:srgbClr val="4BA3AF"/>
                  </a:solidFill>
                </a:rPr>
                <a:t>ПАРТНЕРЫ</a:t>
              </a:r>
              <a:endParaRPr lang="ru-RU" sz="2400" b="1" i="0" dirty="0">
                <a:solidFill>
                  <a:srgbClr val="4BA3AF"/>
                </a:solidFill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1756" y="890810"/>
              <a:ext cx="183528" cy="695897"/>
            </a:xfrm>
            <a:prstGeom prst="rect">
              <a:avLst/>
            </a:prstGeom>
          </p:spPr>
        </p:pic>
        <p:pic>
          <p:nvPicPr>
            <p:cNvPr id="2050" name="Picture 2" descr="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91" y="1789038"/>
              <a:ext cx="1354073" cy="475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" name="Picture 4" descr="grundfo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0144" y="1588085"/>
              <a:ext cx="896080" cy="896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alfa laval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426" y="2373114"/>
              <a:ext cx="1601962" cy="1601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ru-RU"/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0" y="2362200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       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0" y="4076700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 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061" name="Picture 13" descr="Lowara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895" y="926318"/>
              <a:ext cx="1162473" cy="707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rosatom_logo_rus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8395" y="1672009"/>
              <a:ext cx="1600200" cy="16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mkstav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26" y="3845170"/>
              <a:ext cx="2447925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7" name="Picture 9" descr="kuazot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8540" y="4981329"/>
              <a:ext cx="3277630" cy="1684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ru-RU"/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0" y="365760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ru-RU"/>
            </a:p>
          </p:txBody>
        </p:sp>
        <p:pic>
          <p:nvPicPr>
            <p:cNvPr id="2074" name="Picture 26" descr="бальзам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7810" y="4204715"/>
              <a:ext cx="1399520" cy="1399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3" name="Picture 25" descr="глазов молоко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147" y="4014330"/>
              <a:ext cx="1211720" cy="1028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2" name="Picture 24" descr="мстинское молоко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1392" y="5341766"/>
              <a:ext cx="1814496" cy="1083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1" name="Picture 23" descr="скфу инжиниринг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26" y="5346274"/>
              <a:ext cx="1664761" cy="1121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0" name="Picture 22" descr="тамбовское октб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3981" y="2430634"/>
              <a:ext cx="1293414" cy="1337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9" name="Picture 21" descr="тульский мк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2380" y="4939577"/>
              <a:ext cx="1575523" cy="1575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8" name="Picture 20" descr="тосол синтез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9572" y="3836776"/>
              <a:ext cx="1021568" cy="10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7" name="Picture 19" descr="zga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5217" y="808410"/>
              <a:ext cx="839402" cy="1337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 descr="rosdilerelectro_logo165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4927" y="2473953"/>
              <a:ext cx="1239838" cy="12398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5" name="Picture 17" descr="ск ленинградский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080" y="877619"/>
              <a:ext cx="1114210" cy="962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 descr="семенишна (саянмолоко)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0039" y="1378045"/>
              <a:ext cx="1265758" cy="952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ru-RU"/>
            </a:p>
          </p:txBody>
        </p:sp>
        <p:sp>
          <p:nvSpPr>
            <p:cNvPr id="11" name="Rectangle 28"/>
            <p:cNvSpPr>
              <a:spLocks noChangeArrowheads="1"/>
            </p:cNvSpPr>
            <p:nvPr/>
          </p:nvSpPr>
          <p:spPr bwMode="auto">
            <a:xfrm>
              <a:off x="0" y="1924050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   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29"/>
            <p:cNvSpPr>
              <a:spLocks noChangeArrowheads="1"/>
            </p:cNvSpPr>
            <p:nvPr/>
          </p:nvSpPr>
          <p:spPr bwMode="auto">
            <a:xfrm>
              <a:off x="0" y="4705350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   </a:t>
              </a:r>
              <a:endPara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30"/>
            <p:cNvSpPr>
              <a:spLocks noChangeArrowheads="1"/>
            </p:cNvSpPr>
            <p:nvPr/>
          </p:nvSpPr>
          <p:spPr bwMode="auto">
            <a:xfrm>
              <a:off x="0" y="5943600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              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053" name="Picture 5" descr="gea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4316" y="3725490"/>
              <a:ext cx="1225848" cy="12258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" name="Picture 11" descr="sevmash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5678" y="2776910"/>
              <a:ext cx="3429000" cy="1619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3486639"/>
      </p:ext>
    </p:extLst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5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>
            <a:spLocks noGrp="1"/>
          </p:cNvSpPr>
          <p:nvPr>
            <p:ph type="body" idx="4294967295"/>
          </p:nvPr>
        </p:nvSpPr>
        <p:spPr>
          <a:xfrm>
            <a:off x="1428750" y="2214563"/>
            <a:ext cx="6143625" cy="1214437"/>
          </a:xfrm>
        </p:spPr>
        <p:txBody>
          <a:bodyPr anchor="b"/>
          <a:lstStyle/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700" b="1" smtClean="0">
                <a:solidFill>
                  <a:schemeClr val="bg1"/>
                </a:solidFill>
                <a:latin typeface="Verdana" panose="020B0604030504040204" pitchFamily="34" charset="0"/>
                <a:cs typeface="Tahoma" panose="020B0604030504040204" pitchFamily="34" charset="0"/>
              </a:rPr>
              <a:t>И н н о в а ц и о н н о е  П р е д п р и я т и е</a:t>
            </a:r>
          </a:p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ru-RU" altLang="ru-RU" sz="1100" smtClean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5600" b="1" smtClean="0">
                <a:solidFill>
                  <a:schemeClr val="bg1"/>
                </a:solidFill>
                <a:latin typeface="Verdana" panose="020B0604030504040204" pitchFamily="34" charset="0"/>
                <a:cs typeface="Tahoma" panose="020B0604030504040204" pitchFamily="34" charset="0"/>
              </a:rPr>
              <a:t>ЩЕКИНОАЗОТ</a:t>
            </a:r>
            <a:endParaRPr lang="ru-RU" altLang="ru-RU" sz="5600" smtClean="0">
              <a:solidFill>
                <a:schemeClr val="bg1"/>
              </a:solidFill>
              <a:latin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750" y="2000250"/>
            <a:ext cx="6143625" cy="1500188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62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i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428750" y="4208463"/>
            <a:ext cx="614362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i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301212, Тульская обл., Щекинский р-н,                     р.п. Первомайский, ул. Симферопольская, д. 7,        тел. (48751)96739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i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altLang="ru-RU" sz="1800" i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E-mail: sevs@azot.net</a:t>
            </a:r>
            <a:r>
              <a:rPr lang="ru-RU" altLang="ru-RU" sz="1800" i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Интернет: </a:t>
            </a:r>
            <a:r>
              <a:rPr lang="en-US" altLang="ru-RU" sz="1800" i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www.azotom.ru</a:t>
            </a:r>
            <a:r>
              <a:rPr lang="en-US" altLang="ru-RU" sz="1800" i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/ www.n-azot.ru</a:t>
            </a:r>
            <a:endParaRPr lang="ru-RU" altLang="ru-RU" sz="1800" i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3859</TotalTime>
  <Words>1222</Words>
  <Application>Microsoft Office PowerPoint</Application>
  <PresentationFormat>Экран (4:3)</PresentationFormat>
  <Paragraphs>308</Paragraphs>
  <Slides>35</Slides>
  <Notes>35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6" baseType="lpstr">
      <vt:lpstr>Arial</vt:lpstr>
      <vt:lpstr>Arial Narrow</vt:lpstr>
      <vt:lpstr>Calibri</vt:lpstr>
      <vt:lpstr>Constantia</vt:lpstr>
      <vt:lpstr>Tahoma</vt:lpstr>
      <vt:lpstr>Times New Roman</vt:lpstr>
      <vt:lpstr>Verdana</vt:lpstr>
      <vt:lpstr>Wingdings</vt:lpstr>
      <vt:lpstr>Wingdings 2</vt:lpstr>
      <vt:lpstr>Оформление по умолчанию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МИНЕРАЛЬНЫЙ СОСТАВ ДЕМИНЕРАЛИЗОВАННОЙ СЫВОРОТКИ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-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-</dc:creator>
  <cp:lastModifiedBy>Молявин Михаил Юрьевич</cp:lastModifiedBy>
  <cp:revision>390</cp:revision>
  <cp:lastPrinted>2017-03-01T12:41:50Z</cp:lastPrinted>
  <dcterms:created xsi:type="dcterms:W3CDTF">2009-12-11T12:27:43Z</dcterms:created>
  <dcterms:modified xsi:type="dcterms:W3CDTF">2017-06-19T13:39:14Z</dcterms:modified>
</cp:coreProperties>
</file>